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70" r:id="rId6"/>
    <p:sldId id="271" r:id="rId7"/>
    <p:sldId id="272" r:id="rId8"/>
    <p:sldId id="260" r:id="rId9"/>
    <p:sldId id="261" r:id="rId10"/>
    <p:sldId id="262" r:id="rId11"/>
    <p:sldId id="264" r:id="rId12"/>
    <p:sldId id="265" r:id="rId13"/>
    <p:sldId id="266" r:id="rId14"/>
    <p:sldId id="267" r:id="rId15"/>
    <p:sldId id="268" r:id="rId16"/>
    <p:sldId id="284" r:id="rId17"/>
    <p:sldId id="278" r:id="rId18"/>
    <p:sldId id="273" r:id="rId19"/>
    <p:sldId id="276" r:id="rId20"/>
    <p:sldId id="277" r:id="rId21"/>
    <p:sldId id="274" r:id="rId22"/>
    <p:sldId id="275" r:id="rId23"/>
    <p:sldId id="279" r:id="rId24"/>
    <p:sldId id="280" r:id="rId25"/>
    <p:sldId id="281" r:id="rId26"/>
    <p:sldId id="282" r:id="rId27"/>
    <p:sldId id="283" r:id="rId28"/>
    <p:sldId id="285" r:id="rId29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62" autoAdjust="0"/>
    <p:restoredTop sz="94660"/>
  </p:normalViewPr>
  <p:slideViewPr>
    <p:cSldViewPr>
      <p:cViewPr>
        <p:scale>
          <a:sx n="70" d="100"/>
          <a:sy n="70" d="100"/>
        </p:scale>
        <p:origin x="-1338" y="-816"/>
      </p:cViewPr>
      <p:guideLst>
        <p:guide orient="horz" pos="4319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1C7A8-128C-4757-BD4B-E119838BAF62}" type="datetimeFigureOut">
              <a:rPr lang="pt-PT" smtClean="0"/>
              <a:pPr/>
              <a:t>12-12-2012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2E4BE-591D-4C23-A9F4-9C005A716CD1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29600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E4BE-591D-4C23-A9F4-9C005A716CD1}" type="slidenum">
              <a:rPr lang="pt-PT" smtClean="0"/>
              <a:pPr/>
              <a:t>10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67400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D17D-C4C1-4B64-B907-BAC375E6FA02}" type="datetimeFigureOut">
              <a:rPr lang="pt-PT" smtClean="0"/>
              <a:pPr/>
              <a:t>12-12-2012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0B9A-DFCD-4953-A03F-7E598578548A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D17D-C4C1-4B64-B907-BAC375E6FA02}" type="datetimeFigureOut">
              <a:rPr lang="pt-PT" smtClean="0"/>
              <a:pPr/>
              <a:t>12-12-2012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0B9A-DFCD-4953-A03F-7E598578548A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D17D-C4C1-4B64-B907-BAC375E6FA02}" type="datetimeFigureOut">
              <a:rPr lang="pt-PT" smtClean="0"/>
              <a:pPr/>
              <a:t>12-12-2012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0B9A-DFCD-4953-A03F-7E598578548A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D17D-C4C1-4B64-B907-BAC375E6FA02}" type="datetimeFigureOut">
              <a:rPr lang="pt-PT" smtClean="0"/>
              <a:pPr/>
              <a:t>12-12-2012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0B9A-DFCD-4953-A03F-7E598578548A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D17D-C4C1-4B64-B907-BAC375E6FA02}" type="datetimeFigureOut">
              <a:rPr lang="pt-PT" smtClean="0"/>
              <a:pPr/>
              <a:t>12-12-2012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0B9A-DFCD-4953-A03F-7E598578548A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D17D-C4C1-4B64-B907-BAC375E6FA02}" type="datetimeFigureOut">
              <a:rPr lang="pt-PT" smtClean="0"/>
              <a:pPr/>
              <a:t>12-12-2012</a:t>
            </a:fld>
            <a:endParaRPr lang="pt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0B9A-DFCD-4953-A03F-7E598578548A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D17D-C4C1-4B64-B907-BAC375E6FA02}" type="datetimeFigureOut">
              <a:rPr lang="pt-PT" smtClean="0"/>
              <a:pPr/>
              <a:t>12-12-2012</a:t>
            </a:fld>
            <a:endParaRPr lang="pt-P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0B9A-DFCD-4953-A03F-7E598578548A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D17D-C4C1-4B64-B907-BAC375E6FA02}" type="datetimeFigureOut">
              <a:rPr lang="pt-PT" smtClean="0"/>
              <a:pPr/>
              <a:t>12-12-2012</a:t>
            </a:fld>
            <a:endParaRPr lang="pt-P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0B9A-DFCD-4953-A03F-7E598578548A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D17D-C4C1-4B64-B907-BAC375E6FA02}" type="datetimeFigureOut">
              <a:rPr lang="pt-PT" smtClean="0"/>
              <a:pPr/>
              <a:t>12-12-2012</a:t>
            </a:fld>
            <a:endParaRPr lang="pt-P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0B9A-DFCD-4953-A03F-7E598578548A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D17D-C4C1-4B64-B907-BAC375E6FA02}" type="datetimeFigureOut">
              <a:rPr lang="pt-PT" smtClean="0"/>
              <a:pPr/>
              <a:t>12-12-2012</a:t>
            </a:fld>
            <a:endParaRPr lang="pt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0B9A-DFCD-4953-A03F-7E598578548A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dirty="0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D17D-C4C1-4B64-B907-BAC375E6FA02}" type="datetimeFigureOut">
              <a:rPr lang="pt-PT" smtClean="0"/>
              <a:pPr/>
              <a:t>12-12-2012</a:t>
            </a:fld>
            <a:endParaRPr lang="pt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0B9A-DFCD-4953-A03F-7E598578548A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790FD17D-C4C1-4B64-B907-BAC375E6FA02}" type="datetimeFigureOut">
              <a:rPr lang="pt-PT" smtClean="0"/>
              <a:pPr/>
              <a:t>12-12-2012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24300B9A-DFCD-4953-A03F-7E598578548A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ufic.org/article/pt/nutricao/alimentos-funcionais/artid/Cafeina-saude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99592" y="188640"/>
            <a:ext cx="7344816" cy="1104528"/>
          </a:xfrm>
        </p:spPr>
        <p:txBody>
          <a:bodyPr>
            <a:noAutofit/>
          </a:bodyPr>
          <a:lstStyle/>
          <a:p>
            <a:pPr algn="ctr"/>
            <a:r>
              <a:rPr lang="pt-PT" sz="1800" dirty="0" smtClean="0">
                <a:solidFill>
                  <a:schemeClr val="tx1"/>
                </a:solidFill>
                <a:latin typeface="Corbel" pitchFamily="34" charset="0"/>
              </a:rPr>
              <a:t>AGRUPAMENTO DE ESCOLAS DE MÉRTOLA</a:t>
            </a:r>
            <a:br>
              <a:rPr lang="pt-PT" sz="1800" dirty="0" smtClean="0">
                <a:solidFill>
                  <a:schemeClr val="tx1"/>
                </a:solidFill>
                <a:latin typeface="Corbel" pitchFamily="34" charset="0"/>
              </a:rPr>
            </a:br>
            <a:r>
              <a:rPr lang="pt-PT" sz="1800" dirty="0" smtClean="0">
                <a:solidFill>
                  <a:schemeClr val="tx1"/>
                </a:solidFill>
                <a:latin typeface="Corbel" pitchFamily="34" charset="0"/>
              </a:rPr>
              <a:t>Escola EB 2,3/ES de São Sebastião de Mértola</a:t>
            </a:r>
            <a:br>
              <a:rPr lang="pt-PT" sz="1800" dirty="0" smtClean="0">
                <a:solidFill>
                  <a:schemeClr val="tx1"/>
                </a:solidFill>
                <a:latin typeface="Corbel" pitchFamily="34" charset="0"/>
              </a:rPr>
            </a:br>
            <a:r>
              <a:rPr lang="pt-PT" sz="1800" dirty="0" smtClean="0">
                <a:solidFill>
                  <a:schemeClr val="tx1"/>
                </a:solidFill>
                <a:latin typeface="Corbel" pitchFamily="34" charset="0"/>
              </a:rPr>
              <a:t>Curso Profissional de Técnico de Apoio de Psicossocial – 2º Ano</a:t>
            </a:r>
            <a:br>
              <a:rPr lang="pt-PT" sz="1800" dirty="0" smtClean="0">
                <a:solidFill>
                  <a:schemeClr val="tx1"/>
                </a:solidFill>
                <a:latin typeface="Corbel" pitchFamily="34" charset="0"/>
              </a:rPr>
            </a:br>
            <a:r>
              <a:rPr lang="pt-PT" sz="1800" dirty="0" smtClean="0">
                <a:solidFill>
                  <a:schemeClr val="tx1"/>
                </a:solidFill>
                <a:latin typeface="Corbel" pitchFamily="34" charset="0"/>
              </a:rPr>
              <a:t>Ano letivo: 2012/2013</a:t>
            </a:r>
            <a:br>
              <a:rPr lang="pt-PT" sz="1800" dirty="0" smtClean="0">
                <a:solidFill>
                  <a:schemeClr val="tx1"/>
                </a:solidFill>
                <a:latin typeface="Corbel" pitchFamily="34" charset="0"/>
              </a:rPr>
            </a:br>
            <a:r>
              <a:rPr lang="pt-PT" sz="1800" dirty="0" smtClean="0">
                <a:solidFill>
                  <a:schemeClr val="tx1"/>
                </a:solidFill>
                <a:latin typeface="Corbel" pitchFamily="34" charset="0"/>
              </a:rPr>
              <a:t>Psicopatologia – Prof. Céu Kemp</a:t>
            </a:r>
            <a:endParaRPr lang="pt-PT" sz="1800" dirty="0">
              <a:solidFill>
                <a:schemeClr val="tx1"/>
              </a:solidFill>
              <a:latin typeface="Corbe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5013176"/>
            <a:ext cx="9144000" cy="1470025"/>
          </a:xfrm>
        </p:spPr>
        <p:txBody>
          <a:bodyPr>
            <a:noAutofit/>
          </a:bodyPr>
          <a:lstStyle/>
          <a:p>
            <a:r>
              <a:rPr lang="pt-PT" sz="4800" dirty="0" smtClean="0">
                <a:solidFill>
                  <a:schemeClr val="accent6">
                    <a:lumMod val="50000"/>
                  </a:schemeClr>
                </a:solidFill>
                <a:latin typeface="Bodoni MT Condensed" pitchFamily="18" charset="0"/>
              </a:rPr>
              <a:t>O tabaco, a cafeína e o processo de transferência de </a:t>
            </a:r>
            <a:r>
              <a:rPr lang="pt-PT" sz="4800" dirty="0">
                <a:solidFill>
                  <a:schemeClr val="accent6">
                    <a:lumMod val="50000"/>
                  </a:schemeClr>
                </a:solidFill>
                <a:latin typeface="Bodoni MT Condensed" pitchFamily="18" charset="0"/>
              </a:rPr>
              <a:t>d</a:t>
            </a:r>
            <a:r>
              <a:rPr lang="pt-PT" sz="4800" dirty="0" smtClean="0">
                <a:solidFill>
                  <a:schemeClr val="accent6">
                    <a:lumMod val="50000"/>
                  </a:schemeClr>
                </a:solidFill>
                <a:latin typeface="Bodoni MT Condensed" pitchFamily="18" charset="0"/>
              </a:rPr>
              <a:t>rogas através da placenta</a:t>
            </a:r>
            <a:endParaRPr lang="pt-PT" sz="4800" dirty="0">
              <a:solidFill>
                <a:schemeClr val="accent6">
                  <a:lumMod val="50000"/>
                </a:schemeClr>
              </a:solidFill>
              <a:latin typeface="Bodoni MT Condensed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213285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 smtClean="0">
                <a:solidFill>
                  <a:schemeClr val="accent1"/>
                </a:solidFill>
                <a:latin typeface="Corbel" pitchFamily="34" charset="0"/>
              </a:rPr>
              <a:t>Carina Pereira nº4 ; Daniela Baiôa nº6 ; Soraia Raposo nº19 ; 11ºB</a:t>
            </a:r>
            <a:endParaRPr lang="pt-PT" sz="2000" dirty="0">
              <a:solidFill>
                <a:schemeClr val="accent1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96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066800"/>
          </a:xfrm>
        </p:spPr>
        <p:txBody>
          <a:bodyPr/>
          <a:lstStyle/>
          <a:p>
            <a:r>
              <a:rPr lang="pt-PT" dirty="0">
                <a:solidFill>
                  <a:schemeClr val="accent6">
                    <a:lumMod val="75000"/>
                  </a:schemeClr>
                </a:solidFill>
              </a:rPr>
              <a:t>De que é composto um cigarro </a:t>
            </a:r>
          </a:p>
        </p:txBody>
      </p:sp>
      <p:graphicFrame>
        <p:nvGraphicFramePr>
          <p:cNvPr id="4" name="Marcador de Posição de Conteúdo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75160282"/>
              </p:ext>
            </p:extLst>
          </p:nvPr>
        </p:nvGraphicFramePr>
        <p:xfrm>
          <a:off x="539552" y="1916832"/>
          <a:ext cx="8229600" cy="1990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Corbel" pitchFamily="34" charset="0"/>
                        </a:rPr>
                        <a:t>Nicotina</a:t>
                      </a:r>
                      <a:endParaRPr lang="pt-PT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Corbel" pitchFamily="34" charset="0"/>
                        </a:rPr>
                        <a:t>Alcatrão</a:t>
                      </a:r>
                      <a:endParaRPr lang="pt-PT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Corbel" pitchFamily="34" charset="0"/>
                        </a:rPr>
                        <a:t>Monóxido de Carbono</a:t>
                      </a:r>
                      <a:endParaRPr lang="pt-PT" dirty="0">
                        <a:latin typeface="Corbel" pitchFamily="34" charset="0"/>
                      </a:endParaRPr>
                    </a:p>
                  </a:txBody>
                  <a:tcPr/>
                </a:tc>
              </a:tr>
              <a:tr h="1619552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PT" dirty="0" smtClean="0">
                          <a:latin typeface="Corbel" pitchFamily="34" charset="0"/>
                        </a:rPr>
                        <a:t>Responsável pela dependência</a:t>
                      </a:r>
                      <a:endParaRPr lang="pt-PT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PT" dirty="0" smtClean="0">
                          <a:latin typeface="Corbel" pitchFamily="34" charset="0"/>
                        </a:rPr>
                        <a:t>Pode originar cancro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PT" dirty="0" smtClean="0">
                          <a:latin typeface="Corbel" pitchFamily="34" charset="0"/>
                        </a:rPr>
                        <a:t>Utilizado nas estradas</a:t>
                      </a:r>
                      <a:endParaRPr lang="pt-PT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PT" dirty="0" smtClean="0">
                          <a:latin typeface="Corbel" pitchFamily="34" charset="0"/>
                        </a:rPr>
                        <a:t>Diminui o transporte de oxigénio no organismo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PT" dirty="0" smtClean="0">
                          <a:latin typeface="Corbel" pitchFamily="34" charset="0"/>
                        </a:rPr>
                        <a:t> É o gás libertado na combustão do carvão e nos automóveis</a:t>
                      </a:r>
                      <a:endParaRPr lang="pt-PT" dirty="0">
                        <a:latin typeface="Corbe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1" name="Picture 3" descr="F:\Escola 11º\psicopatologia\O tabaco, a cefeina e o processo de transferencia de drogas atraves da placenta\cigarro-filtro-amarelo-34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 b="22222"/>
          <a:stretch>
            <a:fillRect/>
          </a:stretch>
        </p:blipFill>
        <p:spPr bwMode="auto">
          <a:xfrm>
            <a:off x="539552" y="4221088"/>
            <a:ext cx="3693437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68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/>
          <a:lstStyle/>
          <a:p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Consequências do tabaco: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3"/>
          </p:nvPr>
        </p:nvSpPr>
        <p:spPr>
          <a:xfrm>
            <a:off x="457200" y="1844824"/>
            <a:ext cx="8229600" cy="4729712"/>
          </a:xfrm>
        </p:spPr>
        <p:txBody>
          <a:bodyPr>
            <a:normAutofit/>
          </a:bodyPr>
          <a:lstStyle/>
          <a:p>
            <a:pPr algn="just"/>
            <a:r>
              <a:rPr lang="pt-PT" sz="2000" dirty="0" smtClean="0">
                <a:latin typeface="Corbel" pitchFamily="34" charset="0"/>
              </a:rPr>
              <a:t>Os </a:t>
            </a:r>
            <a:r>
              <a:rPr lang="pt-PT" sz="2000" dirty="0">
                <a:latin typeface="Corbel" pitchFamily="34" charset="0"/>
              </a:rPr>
              <a:t>primeiros cigarros fumados têm consequências negativas para a saúde, bastam sete segundos para a nicotina atingir o cérebro, estimulando os neurónios. E daí podem surgir várias situações: </a:t>
            </a:r>
            <a:endParaRPr lang="pt-PT" sz="2000" dirty="0" smtClean="0">
              <a:latin typeface="Corbel" pitchFamily="34" charset="0"/>
            </a:endParaRPr>
          </a:p>
          <a:p>
            <a:pPr algn="just">
              <a:buFont typeface="Wingdings"/>
              <a:buChar char="à"/>
            </a:pPr>
            <a:r>
              <a:rPr lang="pt-PT" sz="2000" dirty="0" smtClean="0">
                <a:latin typeface="Corbel" pitchFamily="34" charset="0"/>
              </a:rPr>
              <a:t>vertigens</a:t>
            </a:r>
            <a:r>
              <a:rPr lang="pt-PT" sz="2000" dirty="0">
                <a:latin typeface="Corbel" pitchFamily="34" charset="0"/>
              </a:rPr>
              <a:t>; </a:t>
            </a:r>
            <a:endParaRPr lang="pt-PT" sz="2000" dirty="0" smtClean="0">
              <a:latin typeface="Corbel" pitchFamily="34" charset="0"/>
            </a:endParaRPr>
          </a:p>
          <a:p>
            <a:pPr algn="just">
              <a:buFont typeface="Wingdings"/>
              <a:buChar char="à"/>
            </a:pPr>
            <a:r>
              <a:rPr lang="pt-PT" sz="2000" dirty="0" smtClean="0">
                <a:latin typeface="Corbel" pitchFamily="34" charset="0"/>
                <a:sym typeface="Wingdings" pitchFamily="2" charset="2"/>
              </a:rPr>
              <a:t> </a:t>
            </a:r>
            <a:r>
              <a:rPr lang="pt-PT" sz="2000" dirty="0" smtClean="0">
                <a:latin typeface="Corbel" pitchFamily="34" charset="0"/>
              </a:rPr>
              <a:t>olhos </a:t>
            </a:r>
            <a:r>
              <a:rPr lang="pt-PT" sz="2000" dirty="0">
                <a:latin typeface="Corbel" pitchFamily="34" charset="0"/>
              </a:rPr>
              <a:t>a chorar; </a:t>
            </a:r>
          </a:p>
          <a:p>
            <a:pPr>
              <a:buFont typeface="Wingdings"/>
              <a:buChar char="à"/>
            </a:pPr>
            <a:r>
              <a:rPr lang="pt-PT" sz="2000" dirty="0" smtClean="0">
                <a:latin typeface="Corbel" pitchFamily="34" charset="0"/>
              </a:rPr>
              <a:t>mãos </a:t>
            </a:r>
            <a:r>
              <a:rPr lang="pt-PT" sz="2000" dirty="0">
                <a:latin typeface="Corbel" pitchFamily="34" charset="0"/>
              </a:rPr>
              <a:t>a tremer; </a:t>
            </a:r>
            <a:endParaRPr lang="pt-PT" sz="2000" dirty="0" smtClean="0">
              <a:latin typeface="Corbel" pitchFamily="34" charset="0"/>
            </a:endParaRPr>
          </a:p>
          <a:p>
            <a:pPr>
              <a:buFont typeface="Wingdings"/>
              <a:buChar char="à"/>
            </a:pPr>
            <a:r>
              <a:rPr lang="pt-PT" sz="2000" dirty="0" smtClean="0">
                <a:latin typeface="Corbel" pitchFamily="34" charset="0"/>
              </a:rPr>
              <a:t>músculos </a:t>
            </a:r>
            <a:r>
              <a:rPr lang="pt-PT" sz="2000" dirty="0">
                <a:latin typeface="Corbel" pitchFamily="34" charset="0"/>
              </a:rPr>
              <a:t>tensos; </a:t>
            </a:r>
            <a:endParaRPr lang="pt-PT" sz="2000" dirty="0" smtClean="0">
              <a:latin typeface="Corbel" pitchFamily="34" charset="0"/>
            </a:endParaRPr>
          </a:p>
          <a:p>
            <a:pPr>
              <a:buFont typeface="Wingdings"/>
              <a:buChar char="à"/>
            </a:pPr>
            <a:r>
              <a:rPr lang="pt-PT" sz="2000" dirty="0" smtClean="0">
                <a:latin typeface="Corbel" pitchFamily="34" charset="0"/>
              </a:rPr>
              <a:t>enjoos</a:t>
            </a:r>
            <a:r>
              <a:rPr lang="pt-PT" sz="2000" dirty="0">
                <a:latin typeface="Corbel" pitchFamily="34" charset="0"/>
              </a:rPr>
              <a:t>; </a:t>
            </a:r>
            <a:endParaRPr lang="pt-PT" sz="2000" dirty="0" smtClean="0">
              <a:latin typeface="Corbel" pitchFamily="34" charset="0"/>
            </a:endParaRPr>
          </a:p>
          <a:p>
            <a:pPr>
              <a:buFont typeface="Wingdings"/>
              <a:buChar char="à"/>
            </a:pPr>
            <a:r>
              <a:rPr lang="pt-PT" sz="2000" dirty="0" smtClean="0">
                <a:latin typeface="Corbel" pitchFamily="34" charset="0"/>
              </a:rPr>
              <a:t>convulsões; </a:t>
            </a:r>
            <a:endParaRPr lang="pt-PT" sz="2000" dirty="0">
              <a:latin typeface="Corbel" pitchFamily="34" charset="0"/>
            </a:endParaRPr>
          </a:p>
          <a:p>
            <a:pPr>
              <a:buFont typeface="Wingdings"/>
              <a:buChar char="à"/>
            </a:pPr>
            <a:r>
              <a:rPr lang="pt-PT" sz="2000" dirty="0" smtClean="0">
                <a:latin typeface="Corbel" pitchFamily="34" charset="0"/>
              </a:rPr>
              <a:t>alteração </a:t>
            </a:r>
            <a:r>
              <a:rPr lang="pt-PT" sz="2000" dirty="0">
                <a:latin typeface="Corbel" pitchFamily="34" charset="0"/>
              </a:rPr>
              <a:t>no gosto e no cheiro; </a:t>
            </a:r>
            <a:endParaRPr lang="pt-PT" sz="2000" dirty="0" smtClean="0">
              <a:latin typeface="Corbel" pitchFamily="34" charset="0"/>
            </a:endParaRPr>
          </a:p>
          <a:p>
            <a:pPr>
              <a:buFont typeface="Wingdings"/>
              <a:buChar char="à"/>
            </a:pPr>
            <a:r>
              <a:rPr lang="pt-PT" sz="2000" dirty="0" smtClean="0">
                <a:latin typeface="Corbel" pitchFamily="34" charset="0"/>
              </a:rPr>
              <a:t>aumento </a:t>
            </a:r>
            <a:r>
              <a:rPr lang="pt-PT" sz="2000" dirty="0">
                <a:latin typeface="Corbel" pitchFamily="34" charset="0"/>
              </a:rPr>
              <a:t>da pressão sanguínea. 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4685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/>
          <a:lstStyle/>
          <a:p>
            <a:r>
              <a:rPr lang="pt-PT" dirty="0">
                <a:solidFill>
                  <a:schemeClr val="accent6">
                    <a:lumMod val="75000"/>
                  </a:schemeClr>
                </a:solidFill>
              </a:rPr>
              <a:t>Consequências do tabaco: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3"/>
          </p:nvPr>
        </p:nvSpPr>
        <p:spPr>
          <a:xfrm>
            <a:off x="467544" y="1916832"/>
            <a:ext cx="8229600" cy="4325112"/>
          </a:xfrm>
        </p:spPr>
        <p:txBody>
          <a:bodyPr>
            <a:normAutofit/>
          </a:bodyPr>
          <a:lstStyle/>
          <a:p>
            <a:pPr algn="just"/>
            <a:r>
              <a:rPr lang="pt-PT" sz="2000" dirty="0" smtClean="0">
                <a:latin typeface="Corbel" pitchFamily="34" charset="0"/>
              </a:rPr>
              <a:t>Investigações </a:t>
            </a:r>
            <a:r>
              <a:rPr lang="pt-PT" sz="2000" dirty="0">
                <a:latin typeface="Corbel" pitchFamily="34" charset="0"/>
              </a:rPr>
              <a:t>comprovam que </a:t>
            </a:r>
            <a:r>
              <a:rPr lang="pt-PT" sz="2000" b="1" dirty="0">
                <a:solidFill>
                  <a:schemeClr val="accent1"/>
                </a:solidFill>
                <a:latin typeface="Corbel" pitchFamily="34" charset="0"/>
              </a:rPr>
              <a:t>fumar</a:t>
            </a:r>
            <a:r>
              <a:rPr lang="pt-PT" sz="2000" dirty="0">
                <a:latin typeface="Corbel" pitchFamily="34" charset="0"/>
              </a:rPr>
              <a:t>, mesmo que seja só um cigarro, pode trazer </a:t>
            </a:r>
            <a:r>
              <a:rPr lang="pt-PT" sz="2000" b="1" dirty="0">
                <a:solidFill>
                  <a:schemeClr val="accent1"/>
                </a:solidFill>
                <a:latin typeface="Corbel" pitchFamily="34" charset="0"/>
              </a:rPr>
              <a:t>graves consequências para a “saúde do seu coração”</a:t>
            </a:r>
            <a:r>
              <a:rPr lang="pt-PT" sz="2000" dirty="0">
                <a:latin typeface="Corbel" pitchFamily="34" charset="0"/>
              </a:rPr>
              <a:t>. </a:t>
            </a:r>
          </a:p>
        </p:txBody>
      </p:sp>
      <p:pic>
        <p:nvPicPr>
          <p:cNvPr id="4098" name="Picture 2" descr="F:\Escola 11º\psicopatologia\O tabaco, a cefeina e o processo de transferencia de drogas atraves da placenta\Capturar99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53705"/>
            <a:ext cx="2638425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hAQEBMQEBAQEBAQEBAQFQ8QDxANEA4PFRAVFBQQEhQXGyYeFxkjGRQUHy8gIycpLCwsFR4xNTAqNSYrLCkBCQoKDgwOGg8PGCkcHBwpKSwpLCksKSkqKSwsLCwpLCopLCkpKSksKSwpKSwpKSkpLCkpKSwpKSkpLCksKSkpKf/AABEIAMIBAwMBIgACEQEDEQH/xAAcAAEAAQUBAQAAAAAAAAAAAAAABAEDBQYHAgj/xAA4EAACAQMCBQIFAwIEBwEAAAAAAQIDBBEFIQYSMUFRB2ETIjJxoVKBkSNCFHLB8BY0U4KxsvEV/8QAGwEBAAIDAQEAAAAAAAAAAAAAAAEEAgMFBgf/xAAuEQEAAgICAgECAwcFAAAAAAAAAQIDEQQhEjEFE0EiMlFhgZGxwdHhFTNCUqH/2gAMAwEAAhEDEQA/AO4gomVAAAAAAAAAAAAAAAAAAAAAAABBv9UjTWFvLwu33AmTmkst4IFzrtKGd8teDU9Z4hfeWX+ldEazeazOXflXfHcwteKreDh5c35Y6b1ecWtZ5Ul9zB1+NZxf1rc1CteN9WRv8PVqfRCUn9uxotnn7Q6+P4envJb+jdP+O5frRIocd1E/qjJe5pceHrlpPke/4It3olzDd05Y8oj68/eGU/E4LdVya/g6lacdwb+eLS7vOTP2Os0ayzCaftlJnAlqFWns8r2ZJs+JZRkstxaf1I2Vz1n30p5/h8+OPKv4o/Z7fQQNA4c4/wA4hXw89Ki7m90K8ZxUotNPwb3HXAAAAAHIuH+N7mzcadbNWitsvPPCPt5OmaPr9C6jzUZqXmOfmj7NHNr3TOZdPwYf/DVbaaqUJSpuO+3R/ddzk4OZrqzoZeNE91dyBoXDnqXCbVK7Xw57JVP7Zvy/BvVKtGcVKLUovdNPKaOnS8XjcKNqzWdS9gAzYgBGvL+FJZk/2AkkW51KlT+qST8dzVNV4lm/pfKvya3eak28ttvy2BvN3xhRi8R+by+hjbjj7l+mmn+76Gi1b5sh1bxvZPJG06dAj6iPvSjj7sv0PUKDa54cqz13exzF15eGv2LbupLr+Qadus+Jbar9NRL2lszKRmnunlexwCOo437+UzZNB40q0nvJyj4bzhEmnXAY3RdahcwUovfuiZd1+SLlnGP/ACEIeq6l8Ncq+p/g0XVtZeXGL37yLvEWqvLWfml19katO58mnJfXTp8LifUmLWXLit3byzF3NwVuLr8mJuboqWs9XgweMahNpXsVJOSyk02vKNpqeoNCml8Oks4w1jt/BzydyWJVTX5LN+HTLry+zob9T1/0T1S9TIN4nS+XHjuc4+IyvxCPJj/puD/q6Bquu2F1RfMvh1EtsLG/8GhyqLL/AN7Fps8uQmdt2LjxhjUTOk+11eVN46x8ePsdI4H4zdNqnOXNTn0bf0vwzkkmS9N1Bwai+kn/AAyzhyzE+M+nD+W+Ores5ccatHv9v+X1FRrRmuaLymXDRPTriNTh8CcsyXRvv4wb2XXkAAAaPd6bUpN8y2842MbWtVI6NWoxksSWUYHUeHP7qfRf29ziZuFandO4/wDXSxcmLdW6lzzUNEUlsljOS1pXEl3YS2bqUu9OTzt4j4Noq0HnDXL2+xjrzTVJPb9yvizWpPTffHFobnw5xpb3iSjLkqYWactt/Cfc2A4TeaW6bU4NxknlSWzTNg0P1Ir0P6dyviRxhTX1L3k+518XKrf25+TBNfTo+pamqawn8xpuq6i5PLeWW7jWo1fmjJPm3+yMPdXJb2r6W7y6z3MVXuSt1cmJr3IZJtCcZTxKXLHyZT/GWtJJ9fyalUuCxK4IG6PiG28fgt1L+0rLdJY9sGmOsPihOma1a2jD5oSTi+2dzH21y87MiOoerd7iWVepb9wtq86c1JN7YyuzRu+p6/GpFcv04y17nLbCo1jHYzlzqa+C2tn0aMYv+qxbizM1mvqZ/gs6ncOUnLOcvb7GHua2D2rzPcx15W6lO9tvU8PD4wi3VwY2rWbPdxVyWDRMu3SmoAAYtoAABRoqCSVuRYrvZfckSI9y9jOvtS5H5ZblwbrkqdSnUX1KSjjt9zv1hdqrTjNd0fLWh3bi2vG69mfRXAF18SxpvOWtn7PCOlSdw+fcvHGPLaI9NjABmrAAAhX2lQqrdYflbZ+5rF/pFSl2zHPVG6FJQTWGslTPxKZe46lYx57U69w5vcWcZR9/BgNSseXZrbydI1fSKcU6ifL7eDE2ujq4lyySdNbuS7rwcqcGXHeK69r0ZaWrv9Gq8P6FL65PEZfqeMR8njWbL4bzTlzwe23U3LU9BU+suSEfpjHbY1i70+c6qhClPlg/qxs5eWdzHTxrEOZa3lbbTbyu+jTz4w9jFVq2To3/AOYuZxnS559oxX5ZCraRReeelFPpsuhmjbQGwZrWdFp01z05beGYedKSWWtn0fZ/YxidsnkAEge6L3PATBDP2FTbqUv6zS6v7EOzqFb6bwytl6ek+NjzjSzTu9mRbi5yRY1GUbKlpemw4oisDYAMFkAAAAAAAB4mRLl7EqZBry3NtI7c/l21WYX9MqYnjyfRHpb/AMj/AN7/APSJ886XFOTZ9D+l8GrFZ7zbX25YnQx/leH+Q/3m3gA2KAAAAAAwHGF2o0eXvJnPbfiata1M05fL3g91I3TjyWIxOV3tw3JsJh07SPUG1rtRrRVGfl7w/kzsrWFbMqVSLhLdqGHn9zhNaeS3b63cUHmjWnB+MvH8GKdO51dBWOWL5M9cbtrxkx9/pKjTcYKKj0cura7pHO7H1R1HCp88JNtLnlFbI3OXGUHb/Em02o4Sxyr4n+ppyW10zpXfbQ/UCwdOkqcVy87WF3ZqVhc1KidDZwoLq3vnui9rfEV3qFb4skocjcVnZcq7pFYfDjBqMcTk/ml+r3M8dZiOy07npaBQqZoAABPtGXLtbEezZKuVsV80dPQfFW/Ewk1ueT3WW54KL2UegAEJAAAAAAoyp5kyYRM6hZqzwiBORIuZ74IkyxSHC5eTdtR9mW0eK6+WkfSPAlu4WNKLTTxnD64OC8IaE7itTor+5p5fY+lLShyQjD9MVH+EXqxqHjM9/PJNl4AGTSAAAAANN9QpYhF/7ZyW/eJP3O18bWvPbS+XLW+e6OLapTxJP8hMIKqZ28fksVe5WrU3PHOpLOSGbzSqOLysZ99y5O7lKPLJycfCeEvsWQQKylnC7LoUACAABIAAJVp2JtboRbOBIuZbGjNPTu/F1nzYav1LZ7rPc8FCXta+gAEJAAAAAFMlmtUwj3OZArVWzZSu1Lk5vCvXt4nI92VLnn7LcsN52M/w9pUqtSFGKblOSz7Fyldy8rzc/jSde5dP9IeHG3K6mvlW0V4l2Z1kxnD2kK1t4UljMYrLSxzMyZZefAAAAAAAAWL6hz05Q/VFo4LxHZypynB9YSf7n0Cc19TOH/mVxBN52aS6ddwOQVamS2pY3JV/bqDfh9yBKeSGaXCaayj0QYSa6EmnXT9iEroAAAAAVgtyhet4bhNY3KdbQ2LF9UJaWEYq8qblLNZ7D4rDqNosmUAKr0QAAAAyAPEplZSIdxX7IzrXavmzRSu3mvWz0Is5FZSK0KLm/buyzWv2ed5HI92tK7ZW+XzPovyztPpLwjJP/GVMY/tTW+fP23NP9POD3e10msUqeJSflZ7fwfQFlZwowjTpxUYxSSSLdY1DzGfLOW218AGTSAAAAAAAAFm6tY1IOEllSTX8l4AcE4z4ala1pRazSk3yvwaRdU3B+3Zn1Brmh0rqlKnOK3Wz7o4jxbwRVs38y5qUujW+AnbR1UPSme69m19O6I2SEplO5/gkQqJmOUz3GoQnbIgixuX9yRGon0YS9qOSfa0SzbUMk9YijXe2oX+Jx5yWW7qphGGrSyyVd18kJsoXncvc8XF9OkQoADWtgAAHiUismQ69fsjOtdq+bNFILiv2RElMpORSnTcnhfu/BZrV57kcjf4pnpWnScnhfz4Np4U4Uq3lVUqUXy5XNPskQdH0apXnGjRg5OTSyl3fl9j6N4N4ajY20aeFz4zKXdvxktVrp5vkcics6j0k8OcPUrKjGlTSyl80sbyfcywBmqgAAAAAAAAAAAAAR7yxp1ouFSKkn5JAA5Txb6UvLqWnTryHMdR0WdKTjVi4SXs1k+pDCa/wlb3kf6kEpdpJYYHzFUt2vdFtM6lr3pbcUn/R/qReXhdkafc8OTi2pQcZJ75WxDLbAwbJVvRbJ0dFku2UXY0lHqYzOljFi8pXLefIty3dXyfRkW7vMGLq122Vck7el4VfpdynSqZPJChWaLyuvYrTWXfpyKTHfS+C2q6PLuCPGW2ctP1XjzOaSyWJXD7Fic2ZRRoycmIjpWtXz9iNKRWci2k5NJdWWK1cTPmmdzKtOk5PC/nwbTwrwnVvKsaVKL5c/NPsl5Imh6RUrVI0aUXKUmk8L+T6O4U4apWNCNOCXNhOUsbuWC1WunmeTyJyzqPTzwxwjQsaUYQinNdajWZN/czoBmqAAAAAAAAAAAAAAAAAAAAABgxepcO0K8WpQSb7pLJlABzzVvT2cd6Lz7Gh6zodSGVUpS/zJHfyxcWNOosTgpL3RExtlW01ndZ0+XLrSJ78ryvD6mMqUJR6xaPo7VfTm3q7xXI/CSRomsendelnEeeO/ZYS+5qnFE+nTxfJ3r1eNuVZK8xndQ4ccW8Jwa2w+jfsYa4tJ03iUWvfsaLUmPbtYOXjzflnv9HlMqeEz1k1r1bKtlmbLknsWJyJiGrLZ4mzI6bYtuKSzOeEl4yQ7S3537LdnWPSXhRVqruasfkp/T4b6YLWOv3ec52f/hH728enfBlOzoRqSh/XqRTk2lmPsjciiRU3OUAAAAAAAAAAAAAAAAAAAAAAAAAAAAABSUc9dyoAwet8J0LmOHBJ77rY5jxLwBVoxfy/Egv3aR2o8VKSkmmk0/ITEzE7h8sajojhmUMuPdd0/sYvJ3zi7gJSzVoLEsbx7SOTa5w5OLbUXGa+qH+qK+TF94d3hfI7mMeX90/3a3N7FiZKnS2ZZtoc00n9zTWNunyb+MblmdD0x1XCnFPM5Jfyz6T4Z0eNrbQpJYfKnL/Ng5f6S8PupWdeUfkh0eer/wBo7MXY6eQvbytNp+4ACWIAAAAAAAAAAAAAAAAAAAAAAAAAAAAAAAAAAKNGn8acL/Fj8WlFKcVl7fUvBuJSUU1hgfMPEmlOm3NJrLakv0sxOl0er8vCOvepfD6pt1Ir5aieUl38nN9EsOe4pUYqTi6iTwn0bNUU1bboW5k3wfTt7j+Tu/p5pcaFnDl6z3ZtBHsLSNKnGEVhRil/9JBtc8AAAAAAAAAAAAAAAAAAAAAAAAAAAAAAAAAAAAAAABA1a3hOOJwjNeJRUl+TEaRpNvCqpQoUYS/VGlCL7d0gANmAAAAAAAAAAAAAAAB/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861048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148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924800" cy="1143000"/>
          </a:xfrm>
        </p:spPr>
        <p:txBody>
          <a:bodyPr>
            <a:normAutofit/>
          </a:bodyPr>
          <a:lstStyle/>
          <a:p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Doenças associadas ao tabaco:</a:t>
            </a:r>
            <a:r>
              <a:rPr lang="pt-PT" dirty="0"/>
              <a:t/>
            </a:r>
            <a:br>
              <a:rPr lang="pt-PT" dirty="0"/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3"/>
          </p:nvPr>
        </p:nvSpPr>
        <p:spPr/>
        <p:txBody>
          <a:bodyPr numCol="2">
            <a:normAutofit/>
          </a:bodyPr>
          <a:lstStyle/>
          <a:p>
            <a:r>
              <a:rPr lang="pt-PT" sz="2000" dirty="0" smtClean="0">
                <a:latin typeface="Corbel" pitchFamily="34" charset="0"/>
              </a:rPr>
              <a:t>Doença cardíaca; </a:t>
            </a:r>
            <a:endParaRPr lang="pt-PT" sz="2000" dirty="0">
              <a:latin typeface="Corbel" pitchFamily="34" charset="0"/>
            </a:endParaRPr>
          </a:p>
          <a:p>
            <a:r>
              <a:rPr lang="pt-PT" sz="2000" dirty="0">
                <a:latin typeface="Corbel" pitchFamily="34" charset="0"/>
              </a:rPr>
              <a:t>Doença Pulmonar </a:t>
            </a:r>
            <a:r>
              <a:rPr lang="pt-PT" sz="2000" dirty="0" smtClean="0">
                <a:latin typeface="Corbel" pitchFamily="34" charset="0"/>
              </a:rPr>
              <a:t>Obstrutiva Crónica; </a:t>
            </a:r>
            <a:endParaRPr lang="pt-PT" sz="2000" dirty="0">
              <a:latin typeface="Corbel" pitchFamily="34" charset="0"/>
            </a:endParaRPr>
          </a:p>
          <a:p>
            <a:r>
              <a:rPr lang="pt-PT" sz="2000" dirty="0" smtClean="0">
                <a:latin typeface="Corbel" pitchFamily="34" charset="0"/>
              </a:rPr>
              <a:t>Cancro; </a:t>
            </a:r>
            <a:endParaRPr lang="pt-PT" sz="2000" dirty="0">
              <a:latin typeface="Corbel" pitchFamily="34" charset="0"/>
            </a:endParaRPr>
          </a:p>
          <a:p>
            <a:r>
              <a:rPr lang="pt-PT" sz="2000" dirty="0">
                <a:latin typeface="Corbel" pitchFamily="34" charset="0"/>
              </a:rPr>
              <a:t>Doença vascular </a:t>
            </a:r>
            <a:r>
              <a:rPr lang="pt-PT" sz="2000" dirty="0" smtClean="0">
                <a:latin typeface="Corbel" pitchFamily="34" charset="0"/>
              </a:rPr>
              <a:t>cerebral; </a:t>
            </a:r>
            <a:endParaRPr lang="pt-PT" sz="2000" dirty="0">
              <a:latin typeface="Corbel" pitchFamily="34" charset="0"/>
            </a:endParaRPr>
          </a:p>
          <a:p>
            <a:r>
              <a:rPr lang="pt-PT" sz="2000" dirty="0">
                <a:latin typeface="Corbel" pitchFamily="34" charset="0"/>
              </a:rPr>
              <a:t>Aterosclerose; </a:t>
            </a:r>
          </a:p>
          <a:p>
            <a:r>
              <a:rPr lang="pt-PT" sz="2000" dirty="0">
                <a:latin typeface="Corbel" pitchFamily="34" charset="0"/>
              </a:rPr>
              <a:t>H</a:t>
            </a:r>
            <a:r>
              <a:rPr lang="pt-PT" sz="2000" dirty="0" smtClean="0">
                <a:latin typeface="Corbel" pitchFamily="34" charset="0"/>
              </a:rPr>
              <a:t>ipertensão </a:t>
            </a:r>
            <a:r>
              <a:rPr lang="pt-PT" sz="2000" dirty="0">
                <a:latin typeface="Corbel" pitchFamily="34" charset="0"/>
              </a:rPr>
              <a:t>arterial; </a:t>
            </a:r>
          </a:p>
          <a:p>
            <a:r>
              <a:rPr lang="pt-PT" sz="2000" dirty="0">
                <a:latin typeface="Corbel" pitchFamily="34" charset="0"/>
              </a:rPr>
              <a:t>I</a:t>
            </a:r>
            <a:r>
              <a:rPr lang="pt-PT" sz="2000" dirty="0" smtClean="0">
                <a:latin typeface="Corbel" pitchFamily="34" charset="0"/>
              </a:rPr>
              <a:t>nfecções </a:t>
            </a:r>
            <a:r>
              <a:rPr lang="pt-PT" sz="2000" dirty="0">
                <a:latin typeface="Corbel" pitchFamily="34" charset="0"/>
              </a:rPr>
              <a:t>respiratórias; </a:t>
            </a:r>
          </a:p>
          <a:p>
            <a:r>
              <a:rPr lang="pt-PT" sz="2000" dirty="0">
                <a:latin typeface="Corbel" pitchFamily="34" charset="0"/>
              </a:rPr>
              <a:t>L</a:t>
            </a:r>
            <a:r>
              <a:rPr lang="pt-PT" sz="2000" dirty="0" smtClean="0">
                <a:latin typeface="Corbel" pitchFamily="34" charset="0"/>
              </a:rPr>
              <a:t>eucemia</a:t>
            </a:r>
            <a:r>
              <a:rPr lang="pt-PT" sz="2000" dirty="0">
                <a:latin typeface="Corbel" pitchFamily="34" charset="0"/>
              </a:rPr>
              <a:t>; </a:t>
            </a:r>
          </a:p>
          <a:p>
            <a:r>
              <a:rPr lang="pt-PT" sz="2000" dirty="0">
                <a:latin typeface="Corbel" pitchFamily="34" charset="0"/>
              </a:rPr>
              <a:t>C</a:t>
            </a:r>
            <a:r>
              <a:rPr lang="pt-PT" sz="2000" dirty="0" smtClean="0">
                <a:latin typeface="Corbel" pitchFamily="34" charset="0"/>
              </a:rPr>
              <a:t>ataratas</a:t>
            </a:r>
            <a:r>
              <a:rPr lang="pt-PT" sz="2000" dirty="0">
                <a:latin typeface="Corbel" pitchFamily="34" charset="0"/>
              </a:rPr>
              <a:t>; </a:t>
            </a:r>
          </a:p>
          <a:p>
            <a:r>
              <a:rPr lang="pt-PT" sz="2000" dirty="0">
                <a:latin typeface="Corbel" pitchFamily="34" charset="0"/>
              </a:rPr>
              <a:t>M</a:t>
            </a:r>
            <a:r>
              <a:rPr lang="pt-PT" sz="2000" dirty="0" smtClean="0">
                <a:latin typeface="Corbel" pitchFamily="34" charset="0"/>
              </a:rPr>
              <a:t>enopausa </a:t>
            </a:r>
            <a:r>
              <a:rPr lang="pt-PT" sz="2000" dirty="0">
                <a:latin typeface="Corbel" pitchFamily="34" charset="0"/>
              </a:rPr>
              <a:t>precoce; </a:t>
            </a:r>
          </a:p>
          <a:p>
            <a:r>
              <a:rPr lang="pt-PT" sz="2000" dirty="0">
                <a:latin typeface="Corbel" pitchFamily="34" charset="0"/>
              </a:rPr>
              <a:t>D</a:t>
            </a:r>
            <a:r>
              <a:rPr lang="pt-PT" sz="2000" dirty="0" smtClean="0">
                <a:latin typeface="Corbel" pitchFamily="34" charset="0"/>
              </a:rPr>
              <a:t>isfunção </a:t>
            </a:r>
            <a:r>
              <a:rPr lang="pt-PT" sz="2000" dirty="0">
                <a:latin typeface="Corbel" pitchFamily="34" charset="0"/>
              </a:rPr>
              <a:t>eréctil (impotência sexual); </a:t>
            </a:r>
          </a:p>
          <a:p>
            <a:r>
              <a:rPr lang="pt-PT" sz="2000" dirty="0">
                <a:latin typeface="Corbel" pitchFamily="34" charset="0"/>
              </a:rPr>
              <a:t>Ú</a:t>
            </a:r>
            <a:r>
              <a:rPr lang="pt-PT" sz="2000" dirty="0" smtClean="0">
                <a:latin typeface="Corbel" pitchFamily="34" charset="0"/>
              </a:rPr>
              <a:t>lcera </a:t>
            </a:r>
            <a:r>
              <a:rPr lang="pt-PT" sz="2000" dirty="0">
                <a:latin typeface="Corbel" pitchFamily="34" charset="0"/>
              </a:rPr>
              <a:t>péptica. </a:t>
            </a:r>
          </a:p>
          <a:p>
            <a:pPr marL="109728" indent="0">
              <a:buNone/>
            </a:pPr>
            <a:endParaRPr lang="pt-PT" sz="2000" dirty="0">
              <a:latin typeface="Corbel" pitchFamily="34" charset="0"/>
            </a:endParaRPr>
          </a:p>
        </p:txBody>
      </p:sp>
      <p:pic>
        <p:nvPicPr>
          <p:cNvPr id="15362" name="Picture 2" descr="http://www.guiasjp.com/fotos_noticias/foto_1206195487.77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005064"/>
            <a:ext cx="3429000" cy="2390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617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quarter" idx="13"/>
          </p:nvPr>
        </p:nvSpPr>
        <p:spPr>
          <a:xfrm>
            <a:off x="609600" y="1124744"/>
            <a:ext cx="7924800" cy="45902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PT" sz="2800" dirty="0" smtClean="0">
                <a:solidFill>
                  <a:schemeClr val="accent6">
                    <a:lumMod val="75000"/>
                  </a:schemeClr>
                </a:solidFill>
              </a:rPr>
              <a:t>Pulmão de um não fumador </a:t>
            </a:r>
            <a:r>
              <a:rPr lang="pt-PT" sz="2800" dirty="0" smtClean="0"/>
              <a:t>– </a:t>
            </a:r>
            <a:r>
              <a:rPr lang="pt-PT" sz="2800" dirty="0" smtClean="0">
                <a:solidFill>
                  <a:schemeClr val="accent6">
                    <a:lumMod val="75000"/>
                  </a:schemeClr>
                </a:solidFill>
              </a:rPr>
              <a:t>Pulmão de um fumador</a:t>
            </a:r>
            <a:endParaRPr lang="pt-PT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http://www.webix.com.br/fotos/imagens/doencas/pulmo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12" y="1772816"/>
            <a:ext cx="7620000" cy="364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05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Efeitos no feto, no recém-nascido e nas crianças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/>
            <a:r>
              <a:rPr lang="pt-PT" sz="2000" dirty="0" smtClean="0">
                <a:latin typeface="Corbel" pitchFamily="34" charset="0"/>
              </a:rPr>
              <a:t>A nicotina atravessa rapidamente a placenta e passa também para o leite materno. A nicotina pode reduzir a circulação do sangue na placenta e pode contribuir para a </a:t>
            </a:r>
            <a:r>
              <a:rPr lang="pt-PT" sz="2000" dirty="0" smtClean="0">
                <a:solidFill>
                  <a:schemeClr val="accent1"/>
                </a:solidFill>
                <a:latin typeface="Corbel" pitchFamily="34" charset="0"/>
              </a:rPr>
              <a:t>hipoxia fetal</a:t>
            </a:r>
            <a:r>
              <a:rPr lang="pt-PT" sz="2000" dirty="0" smtClean="0">
                <a:latin typeface="Corbel" pitchFamily="34" charset="0"/>
              </a:rPr>
              <a:t>, e esta, por sua vez, pode levar ao aumento do aborto. </a:t>
            </a:r>
          </a:p>
          <a:p>
            <a:pPr algn="just"/>
            <a:r>
              <a:rPr lang="pt-PT" sz="2000" dirty="0" smtClean="0">
                <a:latin typeface="Corbel" pitchFamily="34" charset="0"/>
              </a:rPr>
              <a:t>Observa-se frequentemente, entre mulheres fumadoras crónicas, um </a:t>
            </a:r>
            <a:r>
              <a:rPr lang="pt-PT" sz="2000" dirty="0" smtClean="0">
                <a:solidFill>
                  <a:schemeClr val="accent1"/>
                </a:solidFill>
                <a:latin typeface="Corbel" pitchFamily="34" charset="0"/>
              </a:rPr>
              <a:t>aumento nas mudanças morfológicas na placenta</a:t>
            </a:r>
            <a:r>
              <a:rPr lang="pt-PT" sz="2000" dirty="0" smtClean="0">
                <a:latin typeface="Corbel" pitchFamily="34" charset="0"/>
              </a:rPr>
              <a:t>, tal como a necrose decidual (deslocamento prematuro da placenta).</a:t>
            </a:r>
          </a:p>
        </p:txBody>
      </p:sp>
    </p:spTree>
    <p:extLst>
      <p:ext uri="{BB962C8B-B14F-4D97-AF65-F5344CB8AC3E}">
        <p14:creationId xmlns:p14="http://schemas.microsoft.com/office/powerpoint/2010/main" val="391576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Efeitos no feto, no recém-nascido e nas crianças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lang="pt-PT" sz="2000" dirty="0" smtClean="0">
                <a:latin typeface="Corbel" pitchFamily="34" charset="0"/>
              </a:rPr>
              <a:t> Redução do peso ao nascer é diretamente </a:t>
            </a:r>
            <a:r>
              <a:rPr lang="pt-PT" sz="2000" dirty="0" smtClean="0">
                <a:solidFill>
                  <a:schemeClr val="accent1"/>
                </a:solidFill>
                <a:latin typeface="Corbel" pitchFamily="34" charset="0"/>
              </a:rPr>
              <a:t>proporcional ao número de cigarros fumados por dia</a:t>
            </a:r>
            <a:r>
              <a:rPr lang="pt-PT" sz="2000" dirty="0" smtClean="0">
                <a:latin typeface="Corbel" pitchFamily="34" charset="0"/>
              </a:rPr>
              <a:t>. Em média, crianças expostas ao tabaco no útero tendem a ter </a:t>
            </a:r>
            <a:r>
              <a:rPr lang="pt-PT" sz="2000" dirty="0" smtClean="0">
                <a:solidFill>
                  <a:schemeClr val="accent1"/>
                </a:solidFill>
                <a:latin typeface="Corbel" pitchFamily="34" charset="0"/>
              </a:rPr>
              <a:t>atraso de crescimento </a:t>
            </a:r>
            <a:r>
              <a:rPr lang="pt-PT" sz="2000" dirty="0" smtClean="0">
                <a:latin typeface="Corbel" pitchFamily="34" charset="0"/>
              </a:rPr>
              <a:t>intra-uterino. </a:t>
            </a:r>
          </a:p>
          <a:p>
            <a:pPr algn="just"/>
            <a:r>
              <a:rPr lang="pt-PT" sz="2000" dirty="0" smtClean="0">
                <a:latin typeface="Corbel" pitchFamily="34" charset="0"/>
              </a:rPr>
              <a:t>Os efeitos adversos do comportamento neurológico do fumo pré-natal têm vindo a ser debatidos ao longo das décadas. Esses efeitos de comportamento neurológico são mais subtis, menos visíveis que os efeitos no crescimento, </a:t>
            </a:r>
            <a:r>
              <a:rPr lang="pt-PT" sz="2000" dirty="0" smtClean="0">
                <a:solidFill>
                  <a:schemeClr val="accent1"/>
                </a:solidFill>
                <a:latin typeface="Corbel" pitchFamily="34" charset="0"/>
              </a:rPr>
              <a:t>mas são provavelmente até mais importantes.  </a:t>
            </a:r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Fumador passivo:</a:t>
            </a:r>
            <a:endParaRPr lang="pt-P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lang="pt-PT" sz="2000" dirty="0" smtClean="0">
                <a:latin typeface="Corbel" pitchFamily="34" charset="0"/>
              </a:rPr>
              <a:t>São as </a:t>
            </a:r>
            <a:r>
              <a:rPr lang="pt-PT" sz="2000" dirty="0">
                <a:latin typeface="Corbel" pitchFamily="34" charset="0"/>
              </a:rPr>
              <a:t>pessoas que aspiram involuntariamente o fumo libertado  pelos cigarros dos fumadores.</a:t>
            </a:r>
          </a:p>
          <a:p>
            <a:pPr algn="just"/>
            <a:r>
              <a:rPr lang="pt-PT" sz="2000" dirty="0" smtClean="0">
                <a:latin typeface="Corbel" pitchFamily="34" charset="0"/>
              </a:rPr>
              <a:t>O fumo </a:t>
            </a:r>
            <a:r>
              <a:rPr lang="pt-PT" sz="2000" dirty="0">
                <a:latin typeface="Corbel" pitchFamily="34" charset="0"/>
              </a:rPr>
              <a:t>passivo causa a morte de milhares de </a:t>
            </a:r>
            <a:r>
              <a:rPr lang="pt-PT" sz="2000" dirty="0">
                <a:solidFill>
                  <a:schemeClr val="accent1"/>
                </a:solidFill>
                <a:latin typeface="Corbel" pitchFamily="34" charset="0"/>
              </a:rPr>
              <a:t>não fumadores </a:t>
            </a:r>
            <a:r>
              <a:rPr lang="pt-PT" sz="2000" dirty="0">
                <a:latin typeface="Corbel" pitchFamily="34" charset="0"/>
              </a:rPr>
              <a:t>e maior morbilidade nos filhos e cônjuges de fumadores.</a:t>
            </a:r>
          </a:p>
          <a:p>
            <a:endParaRPr lang="pt-PT" dirty="0"/>
          </a:p>
        </p:txBody>
      </p:sp>
      <p:pic>
        <p:nvPicPr>
          <p:cNvPr id="12290" name="Picture 2" descr="http://pesforte.files.wordpress.com/2009/11/fumador-passivo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284984"/>
            <a:ext cx="5130290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251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A Cafeína – Origem e composição: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/>
            <a:r>
              <a:rPr lang="pt-PT" sz="2000" dirty="0" smtClean="0">
                <a:latin typeface="Corbel" pitchFamily="34" charset="0"/>
              </a:rPr>
              <a:t>A cafeina é o </a:t>
            </a:r>
            <a:r>
              <a:rPr lang="pt-PT" sz="2000" dirty="0" err="1" smtClean="0">
                <a:solidFill>
                  <a:schemeClr val="accent1"/>
                </a:solidFill>
                <a:latin typeface="Corbel" pitchFamily="34" charset="0"/>
              </a:rPr>
              <a:t>alcalóide</a:t>
            </a:r>
            <a:r>
              <a:rPr lang="pt-PT" sz="2000" dirty="0" smtClean="0">
                <a:solidFill>
                  <a:schemeClr val="accent1"/>
                </a:solidFill>
                <a:latin typeface="Corbel" pitchFamily="34" charset="0"/>
              </a:rPr>
              <a:t> derivado da purina</a:t>
            </a:r>
            <a:r>
              <a:rPr lang="pt-PT" sz="2000" dirty="0" smtClean="0">
                <a:latin typeface="Corbel" pitchFamily="34" charset="0"/>
              </a:rPr>
              <a:t>, que se encontra em muitos vegetais, como nos grãos de café, na planta de chá, e nos grãos de cacau. </a:t>
            </a:r>
          </a:p>
          <a:p>
            <a:pPr algn="just"/>
            <a:r>
              <a:rPr lang="pt-PT" sz="2000" dirty="0" smtClean="0">
                <a:latin typeface="Corbel" pitchFamily="34" charset="0"/>
              </a:rPr>
              <a:t>É geralmente </a:t>
            </a:r>
            <a:r>
              <a:rPr lang="pt-PT" sz="2000" dirty="0" smtClean="0">
                <a:solidFill>
                  <a:schemeClr val="accent1"/>
                </a:solidFill>
                <a:latin typeface="Corbel" pitchFamily="34" charset="0"/>
              </a:rPr>
              <a:t>obtida do café ou dos resíduos da sua preparação e do chá</a:t>
            </a:r>
            <a:r>
              <a:rPr lang="pt-PT" sz="2000" dirty="0" smtClean="0">
                <a:latin typeface="Corbel" pitchFamily="34" charset="0"/>
              </a:rPr>
              <a:t>. Refrigerantes como a coca-cola e outros, contém também quantidades diferentes de cafeína, e que resulta da adição da cafeína pura ou de extratos de sementes de </a:t>
            </a:r>
            <a:r>
              <a:rPr lang="pt-PT" sz="2000" i="1" dirty="0" smtClean="0">
                <a:latin typeface="Corbel" pitchFamily="34" charset="0"/>
              </a:rPr>
              <a:t>Cola </a:t>
            </a:r>
            <a:r>
              <a:rPr lang="pt-PT" sz="2000" i="1" dirty="0" err="1" smtClean="0">
                <a:latin typeface="Corbel" pitchFamily="34" charset="0"/>
              </a:rPr>
              <a:t>acuminata</a:t>
            </a:r>
            <a:r>
              <a:rPr lang="pt-PT" sz="2000" dirty="0" smtClean="0">
                <a:latin typeface="Corbel" pitchFamily="34" charset="0"/>
              </a:rPr>
              <a:t>.     </a:t>
            </a:r>
            <a:endParaRPr lang="pt-PT" sz="2000" dirty="0">
              <a:latin typeface="Corbel" pitchFamily="34" charset="0"/>
            </a:endParaRPr>
          </a:p>
        </p:txBody>
      </p:sp>
      <p:sp>
        <p:nvSpPr>
          <p:cNvPr id="4" name="AutoShape 2" descr="data:image/jpeg;base64,/9j/4AAQSkZJRgABAQAAAQABAAD/2wCEAAkGBhQQERIREBIRFBUUGRUXFRIREhsUGREcHxMhGB0YEhIYIicqFyUmJRgXIDMkIyc1Li04Fx4yPjw2QTI3LSoBCQoKBQUFDQUFDSkYEhgpKSkpKSkpKSkpKSkpKSkpKSkpKSkpKSkpKSkpKSkpKSkpKSkpKSkpKSkpKSkpKSkpKf/AABEIAGgAbgMBIgACEQEDEQH/xAAbAAEBAQEBAQEBAAAAAAAAAAAABQQGAwIBB//EAD0QAAIBAwIFAQQGBQ0AAAAAAAECAwAEERIhBQYTIjFBFDJRYSMzQnF0tDRDUnOxFiQ1RFNiY3WBobK10f/EABQBAQAAAAAAAAAAAAAAAAAAAAD/xAAUEQEAAAAAAAAAAAAAAAAAAAAA/9oADAMBAAIRAxEAPwD+3UpSgUpSgUpSg5q6kaWS7L3EkAtcFAjKilfZ1k6socd41GRMnt+hYedVW+E3LSQQySLpd40Z0wRoYoCVwdxgkjB32rnOdJwrs/ThZoLO7uYXlhWRopYzGUZGYZXB32+A+FdbQKUpQKzcQ4lHAuuVsAkAAKXZj5wiKCWOATgDwCfANaajcdjaN4rtVDiBZQ6F1jyrhcsHchRp0DZiBgk52AYKFvxKOQqqOrFk6i6TnUmcagfhk16Wl0sqLJGwZHAKsPDA+ornv5OySTpK7GACKQN7JJo72uOppbbv2OS2BqOo4GcDPyPNJGRZySK/QhQMoXeFwxXQW+4Bst72rUvbsA66lcLd39yEuNITpC9jXqm5cSIPaogVWIRkY3xjqAYY/dW/iXHVnCdQSwQLM8dyzv0tIEJZNUyN2AsUBwwwe043FB1dKkcF4lDhYUmZ86mi6x7pEDEZiZsGVRj3tzgqSdwTXoFKUJoON56/rH+W8Q/jHXZD/wB/jXE8xa77qmxTrq1pc2/U1hELS6NJidtpQNOSV2x652rquHcWjn1dNu5ffjbteLOcCWM7pnBxkb+Rkb0GylKUCo3On9H3n7iX/gas1G5juYmAs5mZBdrLGHXHbsBjJ8E6wBkYJwPJAIWaVl4dxATqzqGAEk0eGx5jmaInb0JQkfIitVArHwzhKW4cR6u9tTM7l2Y6QoyzHJwqqo+Sj762UoM9/wAPSdNEq6hkEYJUqR4KupBU/MHNZbS3nhbS0izRYOGkysqY9GYAiXOfOFK6ftZyKVfjLkEfGg56w5u9ojtWijBe4ViY3kK9FxbiYI5CE75XfT4YMAcgVqHAjN3XrLMPItwuIE+9D9cRtvJkZGQF8DNwnhEPUjCdTXw8Lba20/Sj2VGGvHnAl22GCXxsTnoaBWLiPCI59JcEOmdEqEq8ece443A2BI8HAyDW2lBH9qntvrh14h+uiXEiD/FtxnX4yWj37vcGMn8PNtudoXM7fsWymZl+T6doz52cg7H4V9c0SlYUKsyn2iyGVJGxv4lIyPQgkEeoJFfPKn1U34m9/OSUA3t3LtHAluP7S5cSEeoK28J7s+DqkTGc74xX1JwHqNE08gl0JOjhowBKJdOQQNgAFxjByPJ9TXpQReX41ti9mS5ZWlmVn/WJJO0mQ2TnSX0EtgnTnG9Wqn8Z4cZVDRnTNGdUT/PyUb+64Glh8DnYgEevDOICdAwBVh2yRn3onwCUcbbjI3xuCCNiDQa6UpQKUrxvLxIUMkjaVXyfPrgAAbkkkAAbkkAb0EvgX6RxD9/H+Qgq1XMcq8ZjluuIIpKydWOTpSKUfQbSFA+ht8Eof9s4zXT0ClKUEbmz6iP8TYf9hDTlX6qX8Te/nJK9+YLNpYlVMZWa1kOTjCx3ccrHPyVGNTeT+LQuskSyoXaa7lVNQ1PG107LJGPtoQwIdcrv584DpKUpQT+N8V9njyoDSOSsSMdId9BbDN9kAKzE+gVjWLl2JneS4JOlwiqdOj2nSo/nDx/ZJ9xR+yikk5AWYiNf3LZDJGFCnYqyREq3SdT7kkpGW3ysWgYDNkdeiBQAAAAAAAMAD4AelB+1g4hxlIWCaZZHI1GOBDIyrnGpwPdBIIGfODjODjfUi9sZkna5thFI0iRxPHNI0QAR3dWSREff6VwQV37SCMEMGfiPNGEDQrlW04uJAemCfRI0y8zDfMagHtIJXyMVpy69w4luDMFHutK/0z7FSAiALajBbePvYP7y7qbfCuCJAkYYK7x9QiUoAVMj636fkoCT4ydgMk4zVGgnScvW5jWLpKFUll05RkY5yyyKQyscnLA5Oo5Jyaz5ubbzm6iHqAEnQfMe7P59NLdo2cnIs0oMScZjMjQ5IkWJJmRhghGZlBx64MbA/Db4isg5i6ir7LDLMzqjglTEih0DKZJXHwYZCBmGDtnasvFuDK1w0ryCNpUght2XOtJUNw5xkEEFZMYOQQrAjxVbg1mYbeCFiCY440JXOCVQKcZ9NqDGOAdbuvWEx89HBECfAdEk9QjzqfO+CAuABQvuHRTronjjlXIOmVA4yPBAbO+53rRSgjfyeaP9GuZ48eEkPtEf3ESd2CfOHB3OCPSXxO7nS4vChLqlrBrjUkEE9fMkC52I0jIzuB5yAG62lBP4Cg9nhbA1PHEzt6yN0lGpm+0cKBk/AVQpSgUpSgUpSgUpSgjcw/WWH4kflpqs1C45dqZYUEc0rwMtwyw6exSskYLhyNWfpMKncemf9fdOZIzD1gsmnrLBggA6muRbhsE7DLA774ztnagrUpSgUpSgUpSgUpSgUpSgUpSglX3CHaYzQTCJnRI5C0XVyqszKY8sAjDqybkMNxlTipjchQ6dWmJphcLcC5MCdXtuhPo6vnOF0as+ucelKUG3lSCRI5RKJlBlYxrO+twuhfO7Edwk+0c7sMAhVt0pQKUpQKUpQf/Z"/>
          <p:cNvSpPr>
            <a:spLocks noChangeAspect="1" noChangeArrowheads="1"/>
          </p:cNvSpPr>
          <p:nvPr/>
        </p:nvSpPr>
        <p:spPr bwMode="auto">
          <a:xfrm>
            <a:off x="63500" y="-482600"/>
            <a:ext cx="104775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5" name="AutoShape 4" descr="data:image/jpeg;base64,/9j/4AAQSkZJRgABAQAAAQABAAD/2wCEAAkGBhQQERIREBIRFBUUGRUXFRIREhsUGREcHxMhGB0YEhIYIicqFyUmJRgXIDMkIyc1Li04Fx4yPjw2QTI3LSoBCQoKBQUFDQUFDSkYEhgpKSkpKSkpKSkpKSkpKSkpKSkpKSkpKSkpKSkpKSkpKSkpKSkpKSkpKSkpKSkpKSkpKf/AABEIAGgAbgMBIgACEQEDEQH/xAAbAAEBAQEBAQEBAAAAAAAAAAAABQQGAwIBB//EAD0QAAIBAwIFAQQGBQ0AAAAAAAECAwAEERIhBQYTIjFBFDJRYSMzQnF0tDRDUnOxFiQ1RFNiY3WBobK10f/EABQBAQAAAAAAAAAAAAAAAAAAAAD/xAAUEQEAAAAAAAAAAAAAAAAAAAAA/9oADAMBAAIRAxEAPwD+3UpSgUpSgUpSg5q6kaWS7L3EkAtcFAjKilfZ1k6socd41GRMnt+hYedVW+E3LSQQySLpd40Z0wRoYoCVwdxgkjB32rnOdJwrs/ThZoLO7uYXlhWRopYzGUZGYZXB32+A+FdbQKUpQKzcQ4lHAuuVsAkAAKXZj5wiKCWOATgDwCfANaajcdjaN4rtVDiBZQ6F1jyrhcsHchRp0DZiBgk52AYKFvxKOQqqOrFk6i6TnUmcagfhk16Wl0sqLJGwZHAKsPDA+ornv5OySTpK7GACKQN7JJo72uOppbbv2OS2BqOo4GcDPyPNJGRZySK/QhQMoXeFwxXQW+4Bst72rUvbsA66lcLd39yEuNITpC9jXqm5cSIPaogVWIRkY3xjqAYY/dW/iXHVnCdQSwQLM8dyzv0tIEJZNUyN2AsUBwwwe043FB1dKkcF4lDhYUmZ86mi6x7pEDEZiZsGVRj3tzgqSdwTXoFKUJoON56/rH+W8Q/jHXZD/wB/jXE8xa77qmxTrq1pc2/U1hELS6NJidtpQNOSV2x652rquHcWjn1dNu5ffjbteLOcCWM7pnBxkb+Rkb0GylKUCo3On9H3n7iX/gas1G5juYmAs5mZBdrLGHXHbsBjJ8E6wBkYJwPJAIWaVl4dxATqzqGAEk0eGx5jmaInb0JQkfIitVArHwzhKW4cR6u9tTM7l2Y6QoyzHJwqqo+Sj762UoM9/wAPSdNEq6hkEYJUqR4KupBU/MHNZbS3nhbS0izRYOGkysqY9GYAiXOfOFK6ftZyKVfjLkEfGg56w5u9ojtWijBe4ViY3kK9FxbiYI5CE75XfT4YMAcgVqHAjN3XrLMPItwuIE+9D9cRtvJkZGQF8DNwnhEPUjCdTXw8Lba20/Sj2VGGvHnAl22GCXxsTnoaBWLiPCI59JcEOmdEqEq8ece443A2BI8HAyDW2lBH9qntvrh14h+uiXEiD/FtxnX4yWj37vcGMn8PNtudoXM7fsWymZl+T6doz52cg7H4V9c0SlYUKsyn2iyGVJGxv4lIyPQgkEeoJFfPKn1U34m9/OSUA3t3LtHAluP7S5cSEeoK28J7s+DqkTGc74xX1JwHqNE08gl0JOjhowBKJdOQQNgAFxjByPJ9TXpQReX41ti9mS5ZWlmVn/WJJO0mQ2TnSX0EtgnTnG9Wqn8Z4cZVDRnTNGdUT/PyUb+64Glh8DnYgEevDOICdAwBVh2yRn3onwCUcbbjI3xuCCNiDQa6UpQKUrxvLxIUMkjaVXyfPrgAAbkkkAAbkkAb0EvgX6RxD9/H+Qgq1XMcq8ZjluuIIpKydWOTpSKUfQbSFA+ht8Eof9s4zXT0ClKUEbmz6iP8TYf9hDTlX6qX8Te/nJK9+YLNpYlVMZWa1kOTjCx3ccrHPyVGNTeT+LQuskSyoXaa7lVNQ1PG107LJGPtoQwIdcrv584DpKUpQT+N8V9njyoDSOSsSMdId9BbDN9kAKzE+gVjWLl2JneS4JOlwiqdOj2nSo/nDx/ZJ9xR+yikk5AWYiNf3LZDJGFCnYqyREq3SdT7kkpGW3ysWgYDNkdeiBQAAAAAAAMAD4AelB+1g4hxlIWCaZZHI1GOBDIyrnGpwPdBIIGfODjODjfUi9sZkna5thFI0iRxPHNI0QAR3dWSREff6VwQV37SCMEMGfiPNGEDQrlW04uJAemCfRI0y8zDfMagHtIJXyMVpy69w4luDMFHutK/0z7FSAiALajBbePvYP7y7qbfCuCJAkYYK7x9QiUoAVMj636fkoCT4ydgMk4zVGgnScvW5jWLpKFUll05RkY5yyyKQyscnLA5Oo5Jyaz5ubbzm6iHqAEnQfMe7P59NLdo2cnIs0oMScZjMjQ5IkWJJmRhghGZlBx64MbA/Db4isg5i6ir7LDLMzqjglTEih0DKZJXHwYZCBmGDtnasvFuDK1w0ryCNpUght2XOtJUNw5xkEEFZMYOQQrAjxVbg1mYbeCFiCY440JXOCVQKcZ9NqDGOAdbuvWEx89HBECfAdEk9QjzqfO+CAuABQvuHRTronjjlXIOmVA4yPBAbO+53rRSgjfyeaP9GuZ48eEkPtEf3ESd2CfOHB3OCPSXxO7nS4vChLqlrBrjUkEE9fMkC52I0jIzuB5yAG62lBP4Cg9nhbA1PHEzt6yN0lGpm+0cKBk/AVQpSgUpSgUpSgUpSgjcw/WWH4kflpqs1C45dqZYUEc0rwMtwyw6exSskYLhyNWfpMKncemf9fdOZIzD1gsmnrLBggA6muRbhsE7DLA774ztnagrUpSgUpSgUpSgUpSgUpSgUpSglX3CHaYzQTCJnRI5C0XVyqszKY8sAjDqybkMNxlTipjchQ6dWmJphcLcC5MCdXtuhPo6vnOF0as+ucelKUG3lSCRI5RKJlBlYxrO+twuhfO7Edwk+0c7sMAhVt0pQKUpQKUpQf/Z"/>
          <p:cNvSpPr>
            <a:spLocks noChangeAspect="1" noChangeArrowheads="1"/>
          </p:cNvSpPr>
          <p:nvPr/>
        </p:nvSpPr>
        <p:spPr bwMode="auto">
          <a:xfrm>
            <a:off x="215900" y="-330200"/>
            <a:ext cx="104775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6" name="AutoShape 6" descr="data:image/jpeg;base64,/9j/4AAQSkZJRgABAQAAAQABAAD/2wCEAAkGBhQQERIREBIRFBUUGRUXFRIREhsUGREcHxMhGB0YEhIYIicqFyUmJRgXIDMkIyc1Li04Fx4yPjw2QTI3LSoBCQoKBQUFDQUFDSkYEhgpKSkpKSkpKSkpKSkpKSkpKSkpKSkpKSkpKSkpKSkpKSkpKSkpKSkpKSkpKSkpKSkpKf/AABEIAGgAbgMBIgACEQEDEQH/xAAbAAEBAQEBAQEBAAAAAAAAAAAABQQGAwIBB//EAD0QAAIBAwIFAQQGBQ0AAAAAAAECAwAEERIhBQYTIjFBFDJRYSMzQnF0tDRDUnOxFiQ1RFNiY3WBobK10f/EABQBAQAAAAAAAAAAAAAAAAAAAAD/xAAUEQEAAAAAAAAAAAAAAAAAAAAA/9oADAMBAAIRAxEAPwD+3UpSgUpSgUpSg5q6kaWS7L3EkAtcFAjKilfZ1k6socd41GRMnt+hYedVW+E3LSQQySLpd40Z0wRoYoCVwdxgkjB32rnOdJwrs/ThZoLO7uYXlhWRopYzGUZGYZXB32+A+FdbQKUpQKzcQ4lHAuuVsAkAAKXZj5wiKCWOATgDwCfANaajcdjaN4rtVDiBZQ6F1jyrhcsHchRp0DZiBgk52AYKFvxKOQqqOrFk6i6TnUmcagfhk16Wl0sqLJGwZHAKsPDA+ornv5OySTpK7GACKQN7JJo72uOppbbv2OS2BqOo4GcDPyPNJGRZySK/QhQMoXeFwxXQW+4Bst72rUvbsA66lcLd39yEuNITpC9jXqm5cSIPaogVWIRkY3xjqAYY/dW/iXHVnCdQSwQLM8dyzv0tIEJZNUyN2AsUBwwwe043FB1dKkcF4lDhYUmZ86mi6x7pEDEZiZsGVRj3tzgqSdwTXoFKUJoON56/rH+W8Q/jHXZD/wB/jXE8xa77qmxTrq1pc2/U1hELS6NJidtpQNOSV2x652rquHcWjn1dNu5ffjbteLOcCWM7pnBxkb+Rkb0GylKUCo3On9H3n7iX/gas1G5juYmAs5mZBdrLGHXHbsBjJ8E6wBkYJwPJAIWaVl4dxATqzqGAEk0eGx5jmaInb0JQkfIitVArHwzhKW4cR6u9tTM7l2Y6QoyzHJwqqo+Sj762UoM9/wAPSdNEq6hkEYJUqR4KupBU/MHNZbS3nhbS0izRYOGkysqY9GYAiXOfOFK6ftZyKVfjLkEfGg56w5u9ojtWijBe4ViY3kK9FxbiYI5CE75XfT4YMAcgVqHAjN3XrLMPItwuIE+9D9cRtvJkZGQF8DNwnhEPUjCdTXw8Lba20/Sj2VGGvHnAl22GCXxsTnoaBWLiPCI59JcEOmdEqEq8ece443A2BI8HAyDW2lBH9qntvrh14h+uiXEiD/FtxnX4yWj37vcGMn8PNtudoXM7fsWymZl+T6doz52cg7H4V9c0SlYUKsyn2iyGVJGxv4lIyPQgkEeoJFfPKn1U34m9/OSUA3t3LtHAluP7S5cSEeoK28J7s+DqkTGc74xX1JwHqNE08gl0JOjhowBKJdOQQNgAFxjByPJ9TXpQReX41ti9mS5ZWlmVn/WJJO0mQ2TnSX0EtgnTnG9Wqn8Z4cZVDRnTNGdUT/PyUb+64Glh8DnYgEevDOICdAwBVh2yRn3onwCUcbbjI3xuCCNiDQa6UpQKUrxvLxIUMkjaVXyfPrgAAbkkkAAbkkAb0EvgX6RxD9/H+Qgq1XMcq8ZjluuIIpKydWOTpSKUfQbSFA+ht8Eof9s4zXT0ClKUEbmz6iP8TYf9hDTlX6qX8Te/nJK9+YLNpYlVMZWa1kOTjCx3ccrHPyVGNTeT+LQuskSyoXaa7lVNQ1PG107LJGPtoQwIdcrv584DpKUpQT+N8V9njyoDSOSsSMdId9BbDN9kAKzE+gVjWLl2JneS4JOlwiqdOj2nSo/nDx/ZJ9xR+yikk5AWYiNf3LZDJGFCnYqyREq3SdT7kkpGW3ysWgYDNkdeiBQAAAAAAAMAD4AelB+1g4hxlIWCaZZHI1GOBDIyrnGpwPdBIIGfODjODjfUi9sZkna5thFI0iRxPHNI0QAR3dWSREff6VwQV37SCMEMGfiPNGEDQrlW04uJAemCfRI0y8zDfMagHtIJXyMVpy69w4luDMFHutK/0z7FSAiALajBbePvYP7y7qbfCuCJAkYYK7x9QiUoAVMj636fkoCT4ydgMk4zVGgnScvW5jWLpKFUll05RkY5yyyKQyscnLA5Oo5Jyaz5ubbzm6iHqAEnQfMe7P59NLdo2cnIs0oMScZjMjQ5IkWJJmRhghGZlBx64MbA/Db4isg5i6ir7LDLMzqjglTEih0DKZJXHwYZCBmGDtnasvFuDK1w0ryCNpUght2XOtJUNw5xkEEFZMYOQQrAjxVbg1mYbeCFiCY440JXOCVQKcZ9NqDGOAdbuvWEx89HBECfAdEk9QjzqfO+CAuABQvuHRTronjjlXIOmVA4yPBAbO+53rRSgjfyeaP9GuZ48eEkPtEf3ESd2CfOHB3OCPSXxO7nS4vChLqlrBrjUkEE9fMkC52I0jIzuB5yAG62lBP4Cg9nhbA1PHEzt6yN0lGpm+0cKBk/AVQpSgUpSgUpSgUpSgjcw/WWH4kflpqs1C45dqZYUEc0rwMtwyw6exSskYLhyNWfpMKncemf9fdOZIzD1gsmnrLBggA6muRbhsE7DLA774ztnagrUpSgUpSgUpSgUpSgUpSgUpSglX3CHaYzQTCJnRI5C0XVyqszKY8sAjDqybkMNxlTipjchQ6dWmJphcLcC5MCdXtuhPo6vnOF0as+ucelKUG3lSCRI5RKJlBlYxrO+twuhfO7Edwk+0c7sMAhVt0pQKUpQKUpQf/Z"/>
          <p:cNvSpPr>
            <a:spLocks noChangeAspect="1" noChangeArrowheads="1"/>
          </p:cNvSpPr>
          <p:nvPr/>
        </p:nvSpPr>
        <p:spPr bwMode="auto">
          <a:xfrm>
            <a:off x="368300" y="-177800"/>
            <a:ext cx="104775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78" y="4449471"/>
            <a:ext cx="1459979" cy="1380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6912259" y="6021288"/>
            <a:ext cx="18200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/>
              <a:t>Formula química da cafeína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264563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solidFill>
                  <a:schemeClr val="accent6">
                    <a:lumMod val="75000"/>
                  </a:schemeClr>
                </a:solidFill>
              </a:rPr>
              <a:t>A Cafeína – Origem e composição: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pt-PT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694479"/>
              </p:ext>
            </p:extLst>
          </p:nvPr>
        </p:nvGraphicFramePr>
        <p:xfrm>
          <a:off x="1331640" y="2204864"/>
          <a:ext cx="6096000" cy="2937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712089">
                <a:tc gridSpan="3">
                  <a:txBody>
                    <a:bodyPr/>
                    <a:lstStyle/>
                    <a:p>
                      <a:r>
                        <a:rPr lang="pt-PT" sz="2400" dirty="0" smtClean="0">
                          <a:solidFill>
                            <a:schemeClr val="bg1"/>
                          </a:solidFill>
                          <a:latin typeface="Corbel" pitchFamily="34" charset="0"/>
                        </a:rPr>
                        <a:t>Quantidades de cafeína:</a:t>
                      </a:r>
                      <a:endParaRPr lang="pt-PT" sz="2400" dirty="0">
                        <a:solidFill>
                          <a:schemeClr val="bg1"/>
                        </a:solidFill>
                        <a:latin typeface="Corbe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Corbel" pitchFamily="34" charset="0"/>
                        </a:rPr>
                        <a:t>Café de maquina</a:t>
                      </a:r>
                      <a:endParaRPr lang="pt-PT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Corbel" pitchFamily="34" charset="0"/>
                        </a:rPr>
                        <a:t>168 ml</a:t>
                      </a:r>
                      <a:endParaRPr lang="pt-PT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Corbel" pitchFamily="34" charset="0"/>
                        </a:rPr>
                        <a:t>80-180 mg</a:t>
                      </a:r>
                      <a:endParaRPr lang="pt-PT" dirty="0">
                        <a:latin typeface="Corbe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Corbel" pitchFamily="34" charset="0"/>
                        </a:rPr>
                        <a:t>Descafeinado</a:t>
                      </a:r>
                      <a:endParaRPr lang="pt-PT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Corbel" pitchFamily="34" charset="0"/>
                        </a:rPr>
                        <a:t>168 ml</a:t>
                      </a:r>
                      <a:endParaRPr lang="pt-PT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Corbel" pitchFamily="34" charset="0"/>
                        </a:rPr>
                        <a:t>2-6 mg</a:t>
                      </a:r>
                      <a:endParaRPr lang="pt-PT" dirty="0">
                        <a:latin typeface="Corbe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Corbel" pitchFamily="34" charset="0"/>
                        </a:rPr>
                        <a:t>Chávena de chá</a:t>
                      </a:r>
                      <a:endParaRPr lang="pt-PT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Corbel" pitchFamily="34" charset="0"/>
                        </a:rPr>
                        <a:t>200 ml</a:t>
                      </a:r>
                      <a:endParaRPr lang="pt-PT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Corbel" pitchFamily="34" charset="0"/>
                        </a:rPr>
                        <a:t>30-65 mg</a:t>
                      </a:r>
                      <a:endParaRPr lang="pt-PT" dirty="0">
                        <a:latin typeface="Corbe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Corbel" pitchFamily="34" charset="0"/>
                        </a:rPr>
                        <a:t>Chocolate preto</a:t>
                      </a:r>
                      <a:endParaRPr lang="pt-PT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Corbel" pitchFamily="34" charset="0"/>
                        </a:rPr>
                        <a:t>29 g</a:t>
                      </a:r>
                      <a:endParaRPr lang="pt-PT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Corbel" pitchFamily="34" charset="0"/>
                        </a:rPr>
                        <a:t>20</a:t>
                      </a:r>
                      <a:r>
                        <a:rPr lang="pt-PT" baseline="0" dirty="0" smtClean="0">
                          <a:latin typeface="Corbel" pitchFamily="34" charset="0"/>
                        </a:rPr>
                        <a:t> mg</a:t>
                      </a:r>
                      <a:endParaRPr lang="pt-PT" dirty="0">
                        <a:latin typeface="Corbe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Corbel" pitchFamily="34" charset="0"/>
                        </a:rPr>
                        <a:t>Coca-cola</a:t>
                      </a:r>
                      <a:endParaRPr lang="pt-PT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Corbel" pitchFamily="34" charset="0"/>
                        </a:rPr>
                        <a:t>348 g</a:t>
                      </a:r>
                      <a:endParaRPr lang="pt-PT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Corbel" pitchFamily="34" charset="0"/>
                        </a:rPr>
                        <a:t>45 mg</a:t>
                      </a:r>
                      <a:endParaRPr lang="pt-PT" dirty="0">
                        <a:latin typeface="Corbe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Corbel" pitchFamily="34" charset="0"/>
                        </a:rPr>
                        <a:t>Leite achocolatado</a:t>
                      </a:r>
                      <a:endParaRPr lang="pt-PT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Corbel" pitchFamily="34" charset="0"/>
                        </a:rPr>
                        <a:t>232 g</a:t>
                      </a:r>
                      <a:endParaRPr lang="pt-PT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Corbel" pitchFamily="34" charset="0"/>
                        </a:rPr>
                        <a:t>5 mg</a:t>
                      </a:r>
                      <a:endParaRPr lang="pt-PT" dirty="0">
                        <a:latin typeface="Corbe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354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Conceito de Droga:</a:t>
            </a:r>
            <a:endParaRPr lang="pt-P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/>
            <a:r>
              <a:rPr lang="pt-PT" sz="2000" dirty="0">
                <a:latin typeface="Corbel" pitchFamily="34" charset="0"/>
              </a:rPr>
              <a:t>Droga é toda e qualquer substância, natural ou sintética que, uma vez introduzida no organismo, modifica suas </a:t>
            </a:r>
            <a:r>
              <a:rPr lang="pt-PT" sz="2000" dirty="0" smtClean="0">
                <a:latin typeface="Corbel" pitchFamily="34" charset="0"/>
              </a:rPr>
              <a:t>funções.</a:t>
            </a:r>
          </a:p>
          <a:p>
            <a:pPr algn="just"/>
            <a:r>
              <a:rPr lang="pt-PT" sz="2000" dirty="0" smtClean="0">
                <a:latin typeface="Corbel" pitchFamily="34" charset="0"/>
              </a:rPr>
              <a:t>As </a:t>
            </a:r>
            <a:r>
              <a:rPr lang="pt-PT" sz="2000" dirty="0">
                <a:latin typeface="Corbel" pitchFamily="34" charset="0"/>
              </a:rPr>
              <a:t>drogas naturais são obtidas através de determinadas plantas, de animais e de alguns minerais - </a:t>
            </a:r>
            <a:r>
              <a:rPr lang="pt-PT" sz="2000" dirty="0">
                <a:solidFill>
                  <a:schemeClr val="accent1"/>
                </a:solidFill>
                <a:latin typeface="Corbel" pitchFamily="34" charset="0"/>
              </a:rPr>
              <a:t>a cafeína </a:t>
            </a:r>
            <a:r>
              <a:rPr lang="pt-PT" sz="2000" dirty="0">
                <a:latin typeface="Corbel" pitchFamily="34" charset="0"/>
              </a:rPr>
              <a:t>(do café), </a:t>
            </a:r>
            <a:r>
              <a:rPr lang="pt-PT" sz="2000" dirty="0">
                <a:solidFill>
                  <a:schemeClr val="accent1"/>
                </a:solidFill>
                <a:latin typeface="Corbel" pitchFamily="34" charset="0"/>
              </a:rPr>
              <a:t>a nicotina </a:t>
            </a:r>
            <a:r>
              <a:rPr lang="pt-PT" sz="2000" dirty="0">
                <a:latin typeface="Corbel" pitchFamily="34" charset="0"/>
              </a:rPr>
              <a:t>(presente no tabaco), </a:t>
            </a:r>
            <a:r>
              <a:rPr lang="pt-PT" sz="2000" dirty="0">
                <a:solidFill>
                  <a:schemeClr val="accent1"/>
                </a:solidFill>
                <a:latin typeface="Corbel" pitchFamily="34" charset="0"/>
              </a:rPr>
              <a:t>o ópio </a:t>
            </a:r>
            <a:r>
              <a:rPr lang="pt-PT" sz="2000" dirty="0">
                <a:latin typeface="Corbel" pitchFamily="34" charset="0"/>
              </a:rPr>
              <a:t>(na papoula) </a:t>
            </a:r>
            <a:r>
              <a:rPr lang="pt-PT" sz="2000" dirty="0">
                <a:solidFill>
                  <a:schemeClr val="accent1"/>
                </a:solidFill>
                <a:latin typeface="Corbel" pitchFamily="34" charset="0"/>
              </a:rPr>
              <a:t>e o THC ou tetrahidrocanabinol</a:t>
            </a:r>
            <a:r>
              <a:rPr lang="pt-PT" sz="2000" dirty="0">
                <a:latin typeface="Corbel" pitchFamily="34" charset="0"/>
              </a:rPr>
              <a:t> , principal substância </a:t>
            </a:r>
            <a:r>
              <a:rPr lang="pt-PT" sz="2000" dirty="0" smtClean="0">
                <a:latin typeface="Corbel" pitchFamily="34" charset="0"/>
              </a:rPr>
              <a:t>psicoativa </a:t>
            </a:r>
            <a:r>
              <a:rPr lang="pt-PT" sz="2000" dirty="0">
                <a:latin typeface="Corbel" pitchFamily="34" charset="0"/>
              </a:rPr>
              <a:t>encontrada nas plantas do género </a:t>
            </a:r>
            <a:r>
              <a:rPr lang="pt-PT" sz="2000" dirty="0" smtClean="0">
                <a:latin typeface="Corbel" pitchFamily="34" charset="0"/>
              </a:rPr>
              <a:t>Cannabis</a:t>
            </a:r>
            <a:r>
              <a:rPr lang="pt-PT" sz="2000" dirty="0">
                <a:latin typeface="Corbel" pitchFamily="34" charset="0"/>
              </a:rPr>
              <a:t>.</a:t>
            </a:r>
          </a:p>
        </p:txBody>
      </p:sp>
      <p:pic>
        <p:nvPicPr>
          <p:cNvPr id="27650" name="Picture 2" descr="http://www.joaodefreitas.net.br/fotos/drog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149080"/>
            <a:ext cx="7239000" cy="2352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08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Os efeitos do consumo moderado:</a:t>
            </a:r>
            <a:endParaRPr lang="pt-P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/>
            <a:r>
              <a:rPr lang="pt-PT" sz="2000" dirty="0" smtClean="0">
                <a:latin typeface="Corbel" pitchFamily="34" charset="0"/>
              </a:rPr>
              <a:t>O consumo moderado de cafeína por dia, até 300 mg, ou seja o equivalente a 3 chávenas de café, geralmente </a:t>
            </a:r>
            <a:r>
              <a:rPr lang="pt-PT" sz="2000" dirty="0" smtClean="0">
                <a:solidFill>
                  <a:schemeClr val="accent1"/>
                </a:solidFill>
                <a:latin typeface="Corbel" pitchFamily="34" charset="0"/>
              </a:rPr>
              <a:t>não representa um risco para a saúde</a:t>
            </a:r>
            <a:r>
              <a:rPr lang="pt-PT" sz="2000" dirty="0" smtClean="0">
                <a:latin typeface="Corbel" pitchFamily="34" charset="0"/>
              </a:rPr>
              <a:t>, desde que se disponha de alguns hábitos de vida saudáveis (dieta, consumo de álcool e de tabaco e prática de exercício).</a:t>
            </a:r>
            <a:endParaRPr lang="pt-PT" sz="2000" dirty="0">
              <a:latin typeface="Corbel" pitchFamily="34" charset="0"/>
            </a:endParaRPr>
          </a:p>
        </p:txBody>
      </p:sp>
      <p:sp>
        <p:nvSpPr>
          <p:cNvPr id="9218" name="AutoShape 2" descr="data:image/jpeg;base64,/9j/4AAQSkZJRgABAQAAAQABAAD/2wBDAAkGBwgHBgkIBwgKCgkLDRYPDQwMDRsUFRAWIB0iIiAdHx8kKDQsJCYxJx8fLT0tMTU3Ojo6Iys/RD84QzQ5Ojf/2wBDAQoKCg0MDRoPDxo3JR8lNzc3Nzc3Nzc3Nzc3Nzc3Nzc3Nzc3Nzc3Nzc3Nzc3Nzc3Nzc3Nzc3Nzc3Nzc3Nzc3Nzf/wAARCACcAOwDASIAAhEBAxEB/8QAHAAAAgMBAQEBAAAAAAAAAAAABQYDBAcCAQAI/8QAOBAAAgEEAQMDAgUDAwMEAwAAAQIDAAQFERIGITETQVEiYQcUMnGBFSNCkaGxFsHRU2Jy4SQzUv/EABoBAAMBAQEBAAAAAAAAAAAAAAIDBAEFAAb/xAAmEQACAwACAgIDAAMBAQAAAAABAgADERIhBDETQQUiMkJRYXEz/9oADAMBAAIRAxEAPwDJQf731exopaiJ4i5Yjidipra1s7rHRTueEjEjz51UM1nNFGoh060+s53JLBvUltc1e4+cPZ3LxknuoPY/uK0Pp78QY5ISmViMTAaDoCQ3/istXkJdzIVP3FXraWRyscevqNS+V+N8bzv/AKr3/v7hDybKF/X1/wBmh4CW1zHWn5uI/pUuN+fitM2Au/tWD4m/fG3rTcuEq/pIrRbTrOOLH+tkkKr/AOog/wCRXJ/MfhbXAajsKMyUeH56H9bOifv6jI0bOxYGvpXZVA3QvGZ7H5TRsbuOTf8AiG7/AOlEXG/vXwtlb1ni4wz6BcOT1Jm96X+rcjbxx29tO3ETSgH9qPga8jtSX1hDbZDLWkCtuSMjYB8bNdT8MrP5Gj0BsV5BVU/96jJaGKK3CQdowvY1bt/rhDMQf2pW6pyiYjFcFb+4V0oFKvStx1B1LkYcbbXzQo3dn9kX5rv+L4r+WC/ruZd5CeOApmm3U628ZYjdI/V2SmJiFtI0Em97U03ZHoe/s7FpLLLzTyoNlZgNN/4rMMhcy318kUw4So/Fl+9dLx/x3w2B93JHb5yXVlR0Y+dLjL3MKrJeEhh5ZaZ4+nZAA8ywzqDsq6jvQnHWtxbWMMsZICqDoVej6ilgj04bX/uFSeRabCY2vxioGHuCOsbHHPAJFxixvH5dFA/4pe6Tsg2Zt7y05q1u/JW47H80ezvUdtPZSRhCZH3Rv8PsRcx4v15gqrL9Sg+dVT4rulPf3EeRWhfNydZvH/1txdXUkQaNeIULoAeaUr6xtooeKBSSdHRrSLy1aNWDxBlPxSZLiYA1xJIrKvcjftVNFhJPImc7yaMI4YdgKWaxjkjiZwvgEkeKH/iNYWFnPZti8h64dSXUMDx8aPb5+PtTH0x0xj8vHNLds7HmQum1oV3lvw4sV21tcSps/wCR3R3300N2x0QfFrutH8jDMnId/c1WvLYuQKfMl0Td2I5pIsiftqlW7jaOdkcaI9qFPIV/5lbUEf1AP5Qr7brpWNuGKoN6ooyA+1VruPSa15NG1vXcBasMEerr2NQGKWViURjv4FXZkVIy1WI8+0EKxxW6DQ1sil8j/iI4gD2YImt5YNGVCu/G65jZAp5ed1avb+bISKZQO3gCoxBsUwE53Ft76ml4TF4/J4iO4eRYfyg9OWNRrZ8g/wA1TEVqLohSVQHt3o5jsbZYe24XELmQxqX5b0W13qxiIsTmJ5Y3tgoHbeqsQfoDOXZYPkb/AFKkeJs7+HuqN9x5oLnMIuJCXFu2h7LTLNj4LO5ZLCc8R/jug3WJkX0YWfZ1sit5ZMC8vvqKySObhHcEnezRfN5VJMSsAHHdT2GHea0E4I5+wqnfYu47NNCSg+KxbwAQD7jG8bWViPUHW9y8AR7V2jlXuGU6pgxH4j31lN6ORi/MIO3MdmFApIlAJjHDXtqqiY71WMjN5qHy/Ep8oZauyvx72o/kzbMN1NYZi3VraYBz/g3YihN5ZtDm3yFz/wDrHcfaknp60jjuEJlMZU9tdqZs7eyR2hQTc0K63XMX8KnjEtSffuW1/khaeLL6iz1RfHLZBmViVB0q0Q6MyP8A0rlVur0gI6cSi/qFBbSeGEzco3kmcD0ypGh377qrdQG4kMkshGh3XfY12vGqIIRBgEj8i0ds82mTr/FXlnKbedg3E/qFZJNcJJlHvPUJYyciAN0JtRGitxHk1ajVgFIAVT4p5XNWKU/5CapL1hiVw7Q/mHguhHoLLGR318+KpW+aefH8hwY681mN3J9QQmrtndzWMXJG/t9i6b8gn2HzXOb8cuHjL087/FxCWQuZZclHEnYu6rr9zX6GxiCGxgjHYKgGv4rDMNaLd5awZ17mVW/071ucRAjH2FI8jU4r/wAmdMSROMlMUi2KTupL6SPGXDKEJ4nVM+UblAayr8Qb+a1tkgQncrhahVnNo7lARfiOiEvw1u7iBWF0QBISQDWj5IxyWIK/q81kXT2Vjx3C2yDBSQGU1osV6txaK6N/bI2DSPLL/IzE6DPeLSAo4/UUc7dX3ryITxgVdg/NZXd3/rXsnMHfLW61Dq2+hhhlZnGta/msxWRJAWCqSTV3g/xsb5f9BZ8jqRvdRX8gbgo9hV5LOQxh/wAu/A/5BapyRI7nfYCqWbYhEyBr0kR635qgavZUqJgqHsKoHyKor/mJs/qTWyc5f2ojHB9PiosZGODMR5NF7ePlHs/NaTkST3HnrDqL+qhBHbmHimjvWzQrpslebLJwJ+9Xs9FHGCxi0PHigCXa27IIzrfY0+m9QBkg8il+x9mMWLR5sh3PL6vNA+qrg3GfaJT4IUVxb5iWxaRoW2R4NVcddR3WYjubk7Hqbc0bWAw60zJoOLtDDFFGyH9IozJbQSKISoJA71Pa3+JkiR43B0O/aopbqzaUek+uR81yBu6Z0zhXBB990rY3VuXMYRj8UDToS69Um1YMo76NPJjDOiK+wBsd6KWIeKNjxBPtV9NnH2ZI9XLqYxdY+a0vmimUpIp0avyoj26wsd9u9NuR6akvb6a8nuVRnPZVG9UuZGw/JTemspkJ+1W/LXZ0JMtT1tsDzYqJF3ETv21S9e201vzZ2JBrasF00iWkbXSqzsoJ2N1x1J0bY5C34RIsUo7grS676622Oel7B2Ynfh509Z3tm1xkIeQPjfirfWOCx9vZGWzTi6+32p+6d6cGNxCwcgWAFJ3XEMsKG3H1Ox2APemixWiTWynqZRP9VwB2Oj4NeySkSLGBtdjQ817NBJHcsJEKsPYiubcGS8X3G68F6nmcA/8Ak07pCNGylj6pAZIxy38/FaxsCMaIrEP6wlvPCsCfUqgnXYjXaig6zuVmSNJXH2IrmeZ47mw5LPFuUoCZp1+eSBd1lH4iyA5O2hC8yh5aounV9xJMquysBSrnXnvM2LxihUaHHftUtdRRiXloIswLK+NsJ8rklubuIi2jOjumq86xxtqotwxURjQAqnd5JLfEqlrHwdh3rO8sS7lt7J7mpfgN7/t0B6lAvFHS9mF+rM7b30DLby75nxvxQ7AWpndF3sMQKWH3yJpw6Rhf0mk2fPar/hFVeCTNe11mmbMkFrj+mnZ4kIjgLbI99Vh127K50hNOt/lL0417Z5SY30ut+1Jl87xI7EdtUBsDsAIaV8ASYuXLmSZmNQiunJYk/Nc6PgeTVgHUkJhvGBREAfNF1QBQBQTFgtIqk0dNKs6MAdzac50tFeW/0OEP3FZT1V0/eYmVVlgcL5D8exFaJ1Hlbs4i4VG4SDXBlpIzHX+WnxSWd5Hbu3Hiz6O9fNFQAx0Q/KDKAPcWotR203IrtjRPCdO3N7bpMw/LwuT/AHWXYAoNEgu5oQjD65F5d/A3Wj/iD1EmFvrbGWKRva+kvPjR3s4XK/cVUgJBec4uyxmLYTi+acr5Q9gTXl1ILsmSFQGL8tg+BQH+u2BTuCqfFFcH+Qv3DWt0VfyVB1quXxKnX0mdDphiwtip7kys5ZuK+9Fv+oGSNg3geKF3Ti3jMcEgJPndcw2rXUCoSoc96dUhZuUTYQBkIPmHuIiVGvvSzZyw3mejgmkblI/EA96Mw497dyG8fY1Wx+MC5x7qOPm8ULShSPJ8D/mqVvNYIifiDEGaKNBF9NwVA12qm8rNcaNZo/UmVuL6b8ljZ7SW2HKVozyXW/8AJPf+O9POFvTfWaXZKna9yvjdY6MACY1CpJAjA07JEoDGguYxLX8i3KtuRfG/euLzO2lvIsMvqs59o4y1EYc7jxagSFo2K7HqIV3/AK0S6DsFgMwTMPxBxyWixymPhIfPakC0J/McgfBrSOunlyVrJID2TfEfaszgYRlvmujVbyA2QW0ldz7hTGzSSXjue4Ua70RtYFkuRMzkfVrjXnTnT9zf2sk4kEMg78JdqT8EVftenMkrssgC/Db2KnttU7+0alZGACHbGzxyS+pKQe3vQ666YnyHqX9rccE5dk+1UvTurF5BdtsAdj81Hj8/cqn5VeQUtXNdbN0HZ1/HCBST7l+e0cWvpSbYqtKM+MZidMfPg1omTxhg6a/qQnYStrsaRDJctOvgjfenorqNkbgciD7gK+sRDOketlqcMMIrSzWNuzVQhtIrnI85iSVHimVMUzWJuuwj3oUbYy9wASrdQPlb6EMkfMdhul3OXKG0IVgeRqPPTxi/lAP6Tx7fag91JzICsSKStC8uQjjcxXDK5PxXSAlh28Vz4NT26llJ+9WKNMmc4JexzNHLz+KK/mi3cLVrAYFprYTyMvDY2N9wKIX3SdxHPq2lV4yNg7rz18jEB8l+XKX81r/+UwMY77pLzNyJZwsY7MfqNMc7/ncUn5cngyg7H/FKs2NuVYlQTTvjVf5E8trv/Zk6QFOLq3ft4ryW/kaZ/V+sAa+rvUcNve+BvtXrwXOtPDv7ivFAfqaHI+5FGxkcBAdnwK0HpHFjHWr3Uw/uP4+1C+nMRDGqz3CfX7AjxTfDA1zF6cej/wDGuf5BG8R6llW5plCaT1JB396lF00dyvBj9K+1Dr+6gsJzGz85FPdV76P70MXMTNJK9vaPI/fQ7nsP2p1NJC7kS9g3NjWmQuXjeRmbiPAPv8CinRGXXJXd/pFVIVRVYeW3y2f22O1J8N7eXeCmkuY0iVl1HxGiRviT/vUv4YXkiy5Uon6mUgfZdj/vSGp/UsZRU+uFjplsN6s7yWiusj/qKtoH96u2lm2LwQt41AllbQ0e2zUtnkYrgemW4kH6mP8AiKgz2RRBG8TBvS/Su/Jr2txAj+I2J/UvTmQedFiupFlP1bVjrzXF0mVtp4bWykmu7bgBItwAWVvfRHkfvTXg8hHl2Ms/61PYb7irl7MlmrS+mO3uaZ8x44RE/B+2gxSycckdjJ68fElD9P8AFIuAsWlygkaJjFGdk67bPYU75TNwXzsJRpQKH5G9sExxhx84Nymo+Kf4sfJ/fVMQnic+4NigMN+pSivZGu1SMs6uNKd9yd0yP60Fr/dlKt8bpRxamzvI5W5II/q7rsA0fus5a3d0iXJADDuVpFoKnANnkAfsnIaxN5jJB6WUsGuEP+a77V4mPwM2WP5G2ZYwOwY+DUthlsbj8TKlu6vId6371R6Zt7l7h7qRW9Nm3vVR/ITv1Ka6v3URg6ps7KXCRWQuREw0Qp99UhW3T11eXYt7BVlmcHiOQX/c0W6myHq5LgjHSLrzXeCvcWJAb+7mtZAfplVdgf6U02MB1AsQczF2w6bytjfzm/t2RkYgjsdfyKvXk9xDaOnI+moJ1Trc3Fr6Z/LXIulbv6vfZ/el3Psn9PmAC7YcRsfNNS5iOxJ2QAzIbsNLK8jA7YkmqDdiRTjNZxcGWS1B34ZTql+7xjIxMYbXwacrgzCMg3feidjFtUUDuxAqg0EiHuppg6cjifKWqzMBGrcm2fiqK82It7ELxXRxWSWOQN6RUB1NGo7eO4BkgynGMnsOXip+o8aM1eR3FrCI4QNGT2NAL3Dx2twYobnagb2Pmi07E4JBiep4EtmtbnHwMZDsyqSNH9qKrEk0IEMkZP71nsxMMgUd+3epFvJl06OwI+9Z3G4PcdTY3iMdRBh9hUkSTBwJLftv4pasupr+1I1IWHwaYcf1yhIF5ahh8g0XykQTUI420tskMayQEdu+hUV3ewTsLTG81djxJVfqb7Chi9aYO41EXMRPnkOwpy6At7C8vJL+0eNxEnEMp8Fv/rdLIUDkRC/YnAYGg6JvZp4kktfTDeZHI0o+/wD4p7wvTtpiIPRtIl24/uzP5Y/+PtRf0m39Pf7k10Y5eP0ld0qy1nGH1GJWqHR7gK+6VhyhRHMBg5j1PSHFiu968fau8f8Ah/gMdcvcY+K4t3dSGCzlgd9z2bfxRHCwzpdymV9jXcD53RuiVRmTGsYtv3FWTpKKON0trtwGOyJFB/3FIme6DzkLGS0dLhBshUmIIH7H/wA1sPljVC9BPJV8kVjgKNE1bnJwzJ8BjcjbQXMpV4biIhfQddFh80Ky+eupC8Lv4OiPitB6gtJ7e6iuImPBUKug+5HelDrzp+6kiGQx1uGmAAkCj9X3/ip9YEaPcvDIU0HsRAzGRZYfy8Lalc7JHsKNfhwlvFkZru/AdgN7f3NUsZ0XlbvIRRMmpZ3ALt4X7/xRDrzp+foj0I/zYuDNGSvAcSNEDuP5qv48XDITbybYZzGbgvbe4jgtUVm2AVHilJFkgnBmUMyjY37iquEkvJgkCcmlkPI69qd8hj4RiiWANyq6II8UK153Na0EZE9chJGZGZdcj2rZuibj8303HNMiqVGiKyDDYS8zGUjtwOwPf9q2iXFmx6fWysDqVQO9IuqNq6BHU2oj4xgXqG0x7f3JYVWU/wCQ7UlO1qZ/RLaIbVGM7cT3UDW91byAxDTMvzShbwNDeoHYnZ39VTVeOwX9o57wzdR4Cww2icXB7eAaV+qri5McSW4YAksT+1FFb1SFDgaFLHUZu/z3GJ9qgA7Gm8SsX0xlBrm8htTI7A6Pg1WGWZhqSIH9qiyN/cRwpE6cvnYod+cjYjlHx+dUaKxGkRb8dwQv+bt5B3XXb3FQXHAR84dA77EV9jYYLxipl0Perk+OVLiCGB+XLuT8VvIA5MKnNlm1yGTe29KN2aIf4g19+ZlHaSGXl9qv2tqkCkI+2J71FNPKrkK3YfNe+VdyCKWMT5F9SVm+9XcQtut9GbtOcO9MKrRLsbqeMaPjdUhu4sjqOlx0djLuNZIPViDDalTsUIvehryFd2c6Tb8K3Y08dBX4ucJwnAPoNx7/ABR704J35NGv8U8cW+pMWZTmzCbzpzL2m2mspSo8so2K0P8ACuPJ2mAvJrXcfq3PH6tg/So/806TZXHY5fTlcMx8RAcif4q/g8565W1jwjrbuxIkcBQCffVJuq1eo2q/G/aQQ5DqCG2Z7T07qYDskz8QTV6yzOemtoWuksLSYjUqSuQu/wD2t4/1qzfYq6k21rCiH/8An1NVnvXEWcXHy2U9o3pSEfVH9QGvBJ9qkQOG9StijL7my4pHii/vujSsAW4HY/g1eLDXmkj8KbYWXRVjEzl5du0pJJ0xY9t/tqimdzaWDiISpGTrue5P7VSzBRpk1aNY3EQ6H/VQ2Kcy3jx6/T5oDaZm9DNIkU8ynwzLxGv3OqFXHW0GNziC5hdpJiEEcP1EndIa3l9SgUcSQTGPqSyvLi0n/LovIrpdsBVjp+3lbC24v1UzmMCQdiN1Ytr2K/j9SQNEpXfB+xH71bsHjaMqGXse2jTDbyUJFhCpLRS6sRMJjZr2NuHAfQfg1heZysuTle5v7hrqZ/d23oewHwK/QX4jrat0tdxXEXresBHHGDos57L/AL1+fupuk7rpWG0muzyScbIH+JpyMSuRRCg9Qn0rlrXF+tezqOYXtv2AoRJ1NfXF1cXPI8JG2EPjVPWP6Jx2R6H/ADrylZHQvyHt9qy6VfSLRqdhTrfzTlByLZgTHTpDMN+fEsT8X1ph8VoOM6inhlk/Mn1I/Y1hVhcyW10skTEMPinfC5aaS3Akbm7Hx7ip35VjVj1VbDhmgZDLWphZViAac+dUj5qWO5y6JBxAiXvxpha9jW1BuYlbiu/GtUhvlLVb9zGrK8ja0e+6P5T8eERfwgWaDHnBdPSXli90z6PsPek3JYHLLcSXCROyMxP7CtfwpEXT8LW0XKT0wdb1s0Dzl9+Qs5LiQeRooB2BqUXB/wBc2eYujcgepjd9NJ6pSRSCvbRFcwWltPETIAHJqaRvzWS2x0Gck145iXISA90HYaqr4cPEQfm1eREK4XDRei5V9HzQy7uHiyxWFzqMcd1Yx93NFFJokeTquIce0reqW+tzs7qZlIJ2UK2gZCUEkhjVm8/NQySKzktvdXZLdo0AHcAe1D2Vgx2pqXiJSHIi8khA71Okq+9RPEQdgEVUnlPdFP7mrskuxv6TzbwG5hRtQjTbPzRo9QX98DFaH0oj2Mp8n9qQsMUVis7lYz3IHvTRb5ODjwgjZgvYBRVlYHGS2j9tjRiLqGw+pYQ8p8yP3Jo7F1I3ulI9vkI2cI4aJj4DjW6JxEkj4pnERHcebXqSQqO5Cn70WizENwAkwAB+R2rP0Yqi0VgkbXcGgKCGGIj1i2tsespsl/tueZiTwW+wq7ZZfF5RW0V5xni6SpplP80mWlyyEEEioMpI1ndx5WLY1pLhV/yX5/ilmvYa2ZHrI4qG+gZYJmidhoMp3r+DS3jelLLG5Xjy/MXjDk1xIPq19vgftVyxyZt1adXEkTJy8/zS/wBA59MxncpkpzI8wf0o49HSKD7e3f5qW2qVU2dGNdzYyRSAzFPR8L370Ey1zDauv5STQ8kR/NFLu6myOftoPUSC1iBdw3dnPsPgCjNzBjrmEpKkTr761Upo5H9ZSt3DOUwD8Quur85a1tbS4JWzIkbkAdye3+g/5oJ1J17d9S42O0ydvGGQ7Eidq0bqH8Icdkbma6s72aCWVy5D/UuzSFmvwtzeNDPFJbXMY91fif8AQ1dWGRcEkdkdtMI2nXNjD0P/AEaMuLniV2R21SNK3I7Gj+1VLuzuLOQx3MTIw+agDEeCRTflPoiB8Q3QY99H4EX9lJdPCWAOt/FNPTnTyc7hHQMFIZD7j5rMcV1LlsTG0dldFI28rrYo3hOuL6C6ZpyDyHcqNUqz91wGGgKts0PLYiU2rxRsV2PPms/ixpts1E05Vo0kBJ1TXbfiCk0ZWQqTrw4pemyoluHleAdzv6e9TEWD33HgofXU1TE5W3ksiY5U4qNBd6oD1HfwXGDuOa65nQpcss7ZemEkCqfv2q+0mPuo+PNgvnXLYqdAqPyyYyMVyI/5NIn9QSnfxqoLe1Y3gMmim9kg013WDtpCXtp9E+xNB7rD3UYJjIf9qvW/fuJNI/1BUjkTSGPYUnioq+t1Jb8Q6kgDyBQ/hMk6RyI20PJu1FxdH09GIEfak22EmMrrUCSx5SGQ8dkH4NdmaMn9VCZJ4pJ1PDTD7V48g5fq/wB6UVjxkhy4tYoeEbakb2U1QTDXEkfNdDfgHtRBcbcS3LymLjxPft+n7Vd/KyxjlHM3Iezdwa6gQH3OcbM6Bi49ne23mNtfbuKktsjJA31Jv59qZILgPA5ZdSJsMv3oTc3VskKxrbied+7HXivFOPYMJbCfqTRZa2nj4SyFfswo5i79hEqo4lA7b33pOit9XCLPaSf3D9Kg6qZvy8V1ILY3EHA60x3qhDMPuEVU+xNF/qqLr1ARr7Ux4vI2l59MTbYeVI0ax62zF9FJ9MqyqPZhTbYdSxdjcwcG1+taark+xFNUPozTEjRh7Cu5YBLA8TjaspFKFv1JbGMejeKG+Hq/BnpyN6Eg+UNe5CB8bSKbIvY9L3aux5w8oh/2rvoBDYYA3G+LykuT70qdR3ORufVt4oGEU84YnXtTPkpv6d0q+mAKQ8Rr5rx79TcIgbpbIXua6ryF5dySyxR7VAXOh3pne7t7e/ENrcP+ccErEnfv9/ak7pIT2mJEdt9V5eOT/wDFfk04Y/FLj4Sw/uTv3klbyTQgDJrHTJclH1VLGoXJCGE/qjh1z1+9QQSYa30Mxj7iWT3kmdn3/pV03DqpHcaNcm5DDUqhx9xRBeost3OXwXRGbTSW8COfGtgigOW/B+ynUvib0xt7K3cGi8lljZjyeLg3yp1XHpXNt9WOyD9u4RzsUJrhiwiZfk+h77F3Qt8iDb8jpJSNxt/PtVvD9B5j+o8GtlkjMbMGDDRrRpeob2SE22axyXFsRpio3/tUnQmWjgzU9rstYekWiL/qiJIHE/bvQFMGwxYT1M0y3TclkWE9u8RHvrtQIrLEx9ORh/NfpDqfF22atDDHKisR2NZZm+gr6yjknHF4kBYkewFZgMIOREOSSZgGlUN7br1LsqRxZ0/Y1YvE1CsY8E7odIpU6BpbVgxquYVhy9whHGX1B8NVpc7IBp0I+6mlw7+K85ke5FKNIjA5jFFkYWMrOwLyEfq86Fes8Ug2P9qXll15AavRMFPYsv7UJqM3mIZNpE78g7cv3qN7KUt2Ya+9DlvZV8MGH3qUZOQDRX/Q1nFpoYRqsbh4o5YZXQOrnkG7b+9WrWSzuFBkjYAn9QFcIkc7BpY0ZvkirkhEds5VVHFSQNV08InL5A/UoW2Ntpry8MUyiMEfqOvalW1MFhmriOcgAMQpA3TD05aR5CKWa5Lk8idA6FDOqLeKzzNnLAoVm1sa7HR1S2Pox6D2J1fyJL+XniPYPpWFUIYgMrHI/wBaySnfL3702deW8CY+wnhhSJ3kAYRjQP8AFAZ4kTJWiqND1j/zWA8iTN9KAJzmcdb/ANat4LZBCJtA68A1Yu7d8RdLBcqk6ldjXuKuZ2NV6pxyjwStXsqB/wBT2QIBBUdjTQP9RJPqUYcdjMqgW1uTBN/6cnz9q8mxGVwwWRZSVJ0ODeasdY4y2tON3aqYpC3+B0KpLl7y7w/p3Dh+DfSx81mAwgSAO5Pb9UXsR4ToswXzsd6IP1Djr22MWQgeNW8gdxUf4dWsNzc3LXCCTQHZhuhfXcMVvmmggRY4yB2WgI62MDftxjBhbqyjuOWOuYmBGgrHuBTJc5YxxAyIRseV7isla1S1kBiZ9/JNfXuZyFqyrFcvxHgMdivBiBNKKxmoxZGKVDqQbJ9+1drIW/ypBw+WubwKJxGfuF1RoPIpDJI669gaNbR9iLbxz7BjHyJ8muPVIPY0NtryVyFbR/irfI0+TkEHuWlvCBxY7HwaNdKWtrcS3jemN+mAxH3P/wBUqSSsJOOhqmjo5isF4w8nj/3pdg/WEh7g28gubfMSWtvcugb6oSW9vcVD1Ne5exxEsNzKHimXgW9+9WOp2KLHcKdSRyDif3NCOvZ5DjrVd9mk2R/FK49bHA6REOf65gBrSih0gPInVXfPqE+d1RZjvVIMoE4Ovio2Hepfao2odhSIpuvQh1XtdqfaiBnpCy9+4qMnv5NWnAqqw2xr09P/2Q=="/>
          <p:cNvSpPr>
            <a:spLocks noChangeAspect="1" noChangeArrowheads="1"/>
          </p:cNvSpPr>
          <p:nvPr/>
        </p:nvSpPr>
        <p:spPr bwMode="auto">
          <a:xfrm>
            <a:off x="155575" y="-708025"/>
            <a:ext cx="2247900" cy="1485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pic>
        <p:nvPicPr>
          <p:cNvPr id="9220" name="Picture 4" descr="http://4.bp.blogspot.com/_b_9e9B7QCK0/TSii42IOEuI/AAAAAAAAAQw/Gq9W2m1ShFs/s400/cafe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212976"/>
            <a:ext cx="3427819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147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Efeitos no feto, no recém-nascido e na criança:</a:t>
            </a:r>
            <a:endParaRPr lang="pt-P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/>
            <a:r>
              <a:rPr lang="pt-PT" sz="2000" dirty="0" smtClean="0">
                <a:latin typeface="Corbel" pitchFamily="34" charset="0"/>
              </a:rPr>
              <a:t>Após 30 min. de ingestão de cafeína, quer seja por café, coca-cola, cacau, chocolate, etc., podem verificar-se </a:t>
            </a:r>
            <a:r>
              <a:rPr lang="pt-PT" sz="2000" dirty="0" smtClean="0">
                <a:solidFill>
                  <a:schemeClr val="accent1"/>
                </a:solidFill>
                <a:latin typeface="Corbel" pitchFamily="34" charset="0"/>
              </a:rPr>
              <a:t>picos de concentração de cafeína no sangue</a:t>
            </a:r>
            <a:r>
              <a:rPr lang="pt-PT" sz="2000" dirty="0" smtClean="0">
                <a:latin typeface="Corbel" pitchFamily="34" charset="0"/>
              </a:rPr>
              <a:t>, que poderão manter-se entre 2,5 a 4,5 horas. Como a cafeína atravessa a placenta e entra na circulação fetal, pode ter </a:t>
            </a:r>
            <a:r>
              <a:rPr lang="pt-PT" sz="2000" dirty="0" smtClean="0">
                <a:solidFill>
                  <a:schemeClr val="accent1"/>
                </a:solidFill>
                <a:latin typeface="Corbel" pitchFamily="34" charset="0"/>
              </a:rPr>
              <a:t>efeitos adversos no coração fetal</a:t>
            </a:r>
            <a:r>
              <a:rPr lang="pt-PT" sz="2000" dirty="0" smtClean="0">
                <a:latin typeface="Corbel" pitchFamily="34" charset="0"/>
              </a:rPr>
              <a:t>.</a:t>
            </a:r>
          </a:p>
          <a:p>
            <a:pPr algn="just"/>
            <a:r>
              <a:rPr lang="pt-PT" sz="2000" dirty="0" smtClean="0">
                <a:latin typeface="Corbel" pitchFamily="34" charset="0"/>
              </a:rPr>
              <a:t>O uso excessivo de café ou bebidas com cafeína pode causar taquicardia, extrassistolia e arritmia no adulto, na criança, no recém-nascido e no feto.</a:t>
            </a:r>
          </a:p>
        </p:txBody>
      </p:sp>
    </p:spTree>
    <p:extLst>
      <p:ext uri="{BB962C8B-B14F-4D97-AF65-F5344CB8AC3E}">
        <p14:creationId xmlns:p14="http://schemas.microsoft.com/office/powerpoint/2010/main" val="312061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solidFill>
                  <a:schemeClr val="accent6">
                    <a:lumMod val="75000"/>
                  </a:schemeClr>
                </a:solidFill>
              </a:rPr>
              <a:t>Efeitos no feto, no recém-nascido e na criança: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lang="pt-PT" sz="2000" dirty="0">
                <a:latin typeface="Corbel" pitchFamily="34" charset="0"/>
              </a:rPr>
              <a:t>O tempo de semivida metabólica de cafeína no feto é desconhecido. Os enzimas que oxidam os metabólicos da cafeína estão ausentes no feto, e por isso </a:t>
            </a:r>
            <a:r>
              <a:rPr lang="pt-PT" sz="2000" dirty="0">
                <a:solidFill>
                  <a:schemeClr val="accent1"/>
                </a:solidFill>
                <a:latin typeface="Corbel" pitchFamily="34" charset="0"/>
              </a:rPr>
              <a:t>podem influenciar o desenvolvimento fetal</a:t>
            </a:r>
            <a:r>
              <a:rPr lang="pt-PT" sz="2000" dirty="0">
                <a:latin typeface="Corbel" pitchFamily="34" charset="0"/>
              </a:rPr>
              <a:t>. Também nos recém-nascidos, os enzimas intervenientes na metabolização da cafeína estão ausentes até vários dias após o nascimento, daí uma </a:t>
            </a:r>
            <a:r>
              <a:rPr lang="pt-PT" sz="2000" dirty="0">
                <a:solidFill>
                  <a:schemeClr val="accent1"/>
                </a:solidFill>
                <a:latin typeface="Corbel" pitchFamily="34" charset="0"/>
              </a:rPr>
              <a:t>ingestão excessiva de cafeína poder causar distúrbios no coração do </a:t>
            </a:r>
            <a:r>
              <a:rPr lang="pt-PT" sz="2000" dirty="0" smtClean="0">
                <a:solidFill>
                  <a:schemeClr val="accent1"/>
                </a:solidFill>
                <a:latin typeface="Corbel" pitchFamily="34" charset="0"/>
              </a:rPr>
              <a:t>bebé</a:t>
            </a:r>
            <a:r>
              <a:rPr lang="pt-PT" sz="2000" dirty="0" smtClean="0">
                <a:latin typeface="Corbel" pitchFamily="34" charset="0"/>
              </a:rPr>
              <a:t>, </a:t>
            </a:r>
            <a:r>
              <a:rPr lang="pt-PT" sz="2000" dirty="0">
                <a:latin typeface="Corbel" pitchFamily="34" charset="0"/>
              </a:rPr>
              <a:t>até cerca de uma semana após o nascimento.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7643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Processos de transferência das drogas através da placenta </a:t>
            </a:r>
            <a:endParaRPr lang="pt-P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3"/>
          </p:nvPr>
        </p:nvSpPr>
        <p:spPr>
          <a:xfrm>
            <a:off x="539552" y="2420888"/>
            <a:ext cx="7994848" cy="3294112"/>
          </a:xfrm>
        </p:spPr>
        <p:txBody>
          <a:bodyPr>
            <a:normAutofit/>
          </a:bodyPr>
          <a:lstStyle/>
          <a:p>
            <a:pPr algn="just"/>
            <a:r>
              <a:rPr lang="pt-PT" sz="2000" dirty="0" smtClean="0">
                <a:latin typeface="Corbel" pitchFamily="34" charset="0"/>
              </a:rPr>
              <a:t>O feto está exposto ao meio ambiente através das interações com a mãe. A droga tem um grande efeito no feto, no início da gestação, há </a:t>
            </a:r>
            <a:r>
              <a:rPr lang="pt-PT" sz="2000" dirty="0" smtClean="0">
                <a:solidFill>
                  <a:schemeClr val="accent1"/>
                </a:solidFill>
                <a:latin typeface="Corbel" pitchFamily="34" charset="0"/>
              </a:rPr>
              <a:t>períodos de importância critica </a:t>
            </a:r>
            <a:r>
              <a:rPr lang="pt-PT" sz="2000" dirty="0" smtClean="0">
                <a:latin typeface="Corbel" pitchFamily="34" charset="0"/>
              </a:rPr>
              <a:t>no desenvolvimento que podem ser interrompidos ou alterados pela </a:t>
            </a:r>
            <a:r>
              <a:rPr lang="pt-PT" sz="2000" dirty="0" smtClean="0">
                <a:solidFill>
                  <a:schemeClr val="accent1"/>
                </a:solidFill>
                <a:latin typeface="Corbel" pitchFamily="34" charset="0"/>
              </a:rPr>
              <a:t>exposição às drogas</a:t>
            </a:r>
            <a:r>
              <a:rPr lang="pt-PT" sz="2000" dirty="0" smtClean="0">
                <a:latin typeface="Corbel" pitchFamily="34" charset="0"/>
              </a:rPr>
              <a:t>. Algumas vezes, estes efeitos podem ser dramáticos, como por exemplo, os que ocorrem com a administração da </a:t>
            </a:r>
            <a:r>
              <a:rPr lang="pt-PT" sz="2000" dirty="0" smtClean="0">
                <a:solidFill>
                  <a:schemeClr val="accent1"/>
                </a:solidFill>
                <a:latin typeface="Corbel" pitchFamily="34" charset="0"/>
              </a:rPr>
              <a:t>talidomida</a:t>
            </a:r>
            <a:r>
              <a:rPr lang="pt-PT" sz="2000" dirty="0" smtClean="0">
                <a:latin typeface="Corbel" pitchFamily="34" charset="0"/>
              </a:rPr>
              <a:t>, provocando focomelia e o ácido retinóico que causam malformações faciais. </a:t>
            </a:r>
          </a:p>
          <a:p>
            <a:pPr algn="just"/>
            <a:r>
              <a:rPr lang="pt-PT" sz="2000" dirty="0" smtClean="0">
                <a:latin typeface="Corbel" pitchFamily="34" charset="0"/>
              </a:rPr>
              <a:t>Outras vezes, os efeitos das drogas são mais discretos.</a:t>
            </a:r>
            <a:endParaRPr lang="pt-PT" sz="2000" dirty="0">
              <a:latin typeface="Corbel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83568" y="1340768"/>
            <a:ext cx="7924800" cy="100811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0" i="0" u="none" strike="noStrike" kern="1200" cap="all" spc="5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Efeitos das drogas</a:t>
            </a:r>
            <a:r>
              <a:rPr kumimoji="0" lang="pt-PT" sz="2800" b="0" i="0" u="none" strike="noStrike" kern="1200" cap="all" spc="5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no feto:</a:t>
            </a:r>
            <a:endParaRPr kumimoji="0" lang="pt-PT" sz="2800" b="0" i="0" u="none" strike="noStrike" kern="1200" cap="all" spc="5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807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Como diagnosticar o uso de drogas por parte da mãe:</a:t>
            </a:r>
            <a:endParaRPr lang="pt-P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/>
            <a:r>
              <a:rPr lang="pt-PT" sz="2000" dirty="0" smtClean="0">
                <a:latin typeface="Corbel" pitchFamily="34" charset="0"/>
              </a:rPr>
              <a:t>O processo mais eficaz para o diagnóstico do uso de drogas por parte da mãe é o médico assistente ter </a:t>
            </a:r>
            <a:r>
              <a:rPr lang="pt-PT" sz="2000" dirty="0" smtClean="0">
                <a:solidFill>
                  <a:schemeClr val="accent1"/>
                </a:solidFill>
                <a:latin typeface="Corbel" pitchFamily="34" charset="0"/>
              </a:rPr>
              <a:t>um alto índice de suspeição </a:t>
            </a:r>
            <a:r>
              <a:rPr lang="pt-PT" sz="2000" dirty="0" smtClean="0">
                <a:latin typeface="Corbel" pitchFamily="34" charset="0"/>
              </a:rPr>
              <a:t>e não esquecer que o uso de drogas não conhece fronteiras.</a:t>
            </a:r>
          </a:p>
          <a:p>
            <a:pPr algn="just"/>
            <a:r>
              <a:rPr lang="pt-PT" sz="2000" dirty="0" smtClean="0">
                <a:latin typeface="Corbel" pitchFamily="34" charset="0"/>
              </a:rPr>
              <a:t>A urina é o meio mais corrente para a </a:t>
            </a:r>
            <a:r>
              <a:rPr lang="pt-PT" sz="2000" dirty="0" smtClean="0">
                <a:solidFill>
                  <a:schemeClr val="accent1"/>
                </a:solidFill>
                <a:latin typeface="Corbel" pitchFamily="34" charset="0"/>
              </a:rPr>
              <a:t>deteção de drogas</a:t>
            </a:r>
            <a:r>
              <a:rPr lang="pt-PT" sz="2000" dirty="0" smtClean="0">
                <a:latin typeface="Corbel" pitchFamily="34" charset="0"/>
              </a:rPr>
              <a:t>. O exame médico completo incluindo as características do comportamento e do exame neurológico contribui para o diagnostico do abuso de drogas.</a:t>
            </a:r>
            <a:endParaRPr lang="pt-PT" sz="2000" dirty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49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Como lidar com um recém-nascido exposto a drogas:</a:t>
            </a:r>
            <a:endParaRPr lang="pt-P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/>
            <a:r>
              <a:rPr lang="pt-PT" sz="2000" dirty="0" smtClean="0">
                <a:latin typeface="Corbel" pitchFamily="34" charset="0"/>
              </a:rPr>
              <a:t>A forma de lidar com um recém-nascido exposto a drogas passa pela </a:t>
            </a:r>
            <a:r>
              <a:rPr lang="pt-PT" sz="2000" dirty="0" smtClean="0">
                <a:solidFill>
                  <a:schemeClr val="accent1"/>
                </a:solidFill>
                <a:latin typeface="Corbel" pitchFamily="34" charset="0"/>
              </a:rPr>
              <a:t>recolha e analise da urina</a:t>
            </a:r>
            <a:r>
              <a:rPr lang="pt-PT" sz="2000" dirty="0" smtClean="0">
                <a:latin typeface="Corbel" pitchFamily="34" charset="0"/>
              </a:rPr>
              <a:t>. A forma inicial de lidar com bebés nascidos sob o abuso de estimulantes e álcool é </a:t>
            </a:r>
            <a:r>
              <a:rPr lang="pt-PT" sz="2000" dirty="0" smtClean="0">
                <a:solidFill>
                  <a:schemeClr val="accent1"/>
                </a:solidFill>
                <a:latin typeface="Corbel" pitchFamily="34" charset="0"/>
              </a:rPr>
              <a:t>mais genérica </a:t>
            </a:r>
            <a:r>
              <a:rPr lang="pt-PT" sz="2000" dirty="0" smtClean="0">
                <a:latin typeface="Corbel" pitchFamily="34" charset="0"/>
              </a:rPr>
              <a:t>que específica.</a:t>
            </a:r>
          </a:p>
          <a:p>
            <a:pPr algn="just"/>
            <a:endParaRPr lang="pt-PT" sz="2000" dirty="0" smtClean="0">
              <a:latin typeface="Corbe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57854" y="2589694"/>
            <a:ext cx="226825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23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Como lidar com um recém-nascido exposto a drogas:</a:t>
            </a:r>
            <a:endParaRPr lang="pt-P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lang="pt-PT" sz="2000" dirty="0" smtClean="0">
                <a:latin typeface="Corbel" pitchFamily="34" charset="0"/>
              </a:rPr>
              <a:t>As crianças que foram submetidas no útero ao abuso de drogas tendem a ter um aumento de susceptibilidade e resultados desfavoráveis no seu desenvolvimento.</a:t>
            </a:r>
          </a:p>
          <a:p>
            <a:pPr algn="just"/>
            <a:r>
              <a:rPr lang="pt-PT" sz="2000" dirty="0" smtClean="0">
                <a:latin typeface="Corbel" pitchFamily="34" charset="0"/>
              </a:rPr>
              <a:t>A melhor terapia para a criança é a que resulta da </a:t>
            </a:r>
            <a:r>
              <a:rPr lang="pt-PT" sz="2000" dirty="0" smtClean="0">
                <a:solidFill>
                  <a:schemeClr val="accent1"/>
                </a:solidFill>
                <a:latin typeface="Corbel" pitchFamily="34" charset="0"/>
              </a:rPr>
              <a:t>alteração das condições ambientais</a:t>
            </a:r>
            <a:r>
              <a:rPr lang="pt-PT" sz="2000" dirty="0" smtClean="0">
                <a:latin typeface="Corbel" pitchFamily="34" charset="0"/>
              </a:rPr>
              <a:t>, por iniciativa dos seus próprios pais.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6552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Conclusão:</a:t>
            </a:r>
            <a:endParaRPr lang="pt-P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pt-PT" sz="2000" dirty="0" smtClean="0">
                <a:latin typeface="Corbel" pitchFamily="34" charset="0"/>
              </a:rPr>
              <a:t>Com este trabalho concluímos que o abuso de drogas durante a gravidez causa um grande impacto na vida do feto. Ficamos a conhecer melhor os efeitos da cafeína e a sua </a:t>
            </a:r>
            <a:br>
              <a:rPr lang="pt-PT" sz="2000" dirty="0" smtClean="0">
                <a:latin typeface="Corbel" pitchFamily="34" charset="0"/>
              </a:rPr>
            </a:br>
            <a:r>
              <a:rPr lang="pt-PT" sz="2000" dirty="0" smtClean="0">
                <a:latin typeface="Corbel" pitchFamily="34" charset="0"/>
              </a:rPr>
              <a:t>origem e composição, percebemos que </a:t>
            </a:r>
            <a:br>
              <a:rPr lang="pt-PT" sz="2000" dirty="0" smtClean="0">
                <a:latin typeface="Corbel" pitchFamily="34" charset="0"/>
              </a:rPr>
            </a:br>
            <a:r>
              <a:rPr lang="pt-PT" sz="2000" dirty="0" smtClean="0">
                <a:latin typeface="Corbel" pitchFamily="34" charset="0"/>
              </a:rPr>
              <a:t>a cafeína está contida em várias bebidas </a:t>
            </a:r>
            <a:br>
              <a:rPr lang="pt-PT" sz="2000" dirty="0" smtClean="0">
                <a:latin typeface="Corbel" pitchFamily="34" charset="0"/>
              </a:rPr>
            </a:br>
            <a:r>
              <a:rPr lang="pt-PT" sz="2000" dirty="0" smtClean="0">
                <a:latin typeface="Corbel" pitchFamily="34" charset="0"/>
              </a:rPr>
              <a:t>que consumimos e não sabíamos que esta </a:t>
            </a:r>
            <a:br>
              <a:rPr lang="pt-PT" sz="2000" dirty="0" smtClean="0">
                <a:latin typeface="Corbel" pitchFamily="34" charset="0"/>
              </a:rPr>
            </a:br>
            <a:r>
              <a:rPr lang="pt-PT" sz="2000" dirty="0" smtClean="0">
                <a:latin typeface="Corbel" pitchFamily="34" charset="0"/>
              </a:rPr>
              <a:t>se encontrava nas mesmas. Contudo, </a:t>
            </a:r>
            <a:br>
              <a:rPr lang="pt-PT" sz="2000" dirty="0" smtClean="0">
                <a:latin typeface="Corbel" pitchFamily="34" charset="0"/>
              </a:rPr>
            </a:br>
            <a:r>
              <a:rPr lang="pt-PT" sz="2000" dirty="0" smtClean="0">
                <a:latin typeface="Corbel" pitchFamily="34" charset="0"/>
              </a:rPr>
              <a:t>apesar de já nos estarmos informadas </a:t>
            </a:r>
            <a:br>
              <a:rPr lang="pt-PT" sz="2000" dirty="0" smtClean="0">
                <a:latin typeface="Corbel" pitchFamily="34" charset="0"/>
              </a:rPr>
            </a:br>
            <a:r>
              <a:rPr lang="pt-PT" sz="2000" dirty="0" smtClean="0">
                <a:latin typeface="Corbel" pitchFamily="34" charset="0"/>
              </a:rPr>
              <a:t>acerca do tabaco e dos seus efeitos, ficamos </a:t>
            </a:r>
            <a:br>
              <a:rPr lang="pt-PT" sz="2000" dirty="0" smtClean="0">
                <a:latin typeface="Corbel" pitchFamily="34" charset="0"/>
              </a:rPr>
            </a:br>
            <a:r>
              <a:rPr lang="pt-PT" sz="2000" dirty="0" smtClean="0">
                <a:latin typeface="Corbel" pitchFamily="34" charset="0"/>
              </a:rPr>
              <a:t>a conhecer um pouco mais das suas </a:t>
            </a:r>
            <a:br>
              <a:rPr lang="pt-PT" sz="2000" dirty="0" smtClean="0">
                <a:latin typeface="Corbel" pitchFamily="34" charset="0"/>
              </a:rPr>
            </a:br>
            <a:r>
              <a:rPr lang="pt-PT" sz="2000" dirty="0" smtClean="0">
                <a:latin typeface="Corbel" pitchFamily="34" charset="0"/>
              </a:rPr>
              <a:t>consequências e das doenças a si associadas.</a:t>
            </a:r>
            <a:endParaRPr lang="pt-PT" sz="2000" dirty="0">
              <a:latin typeface="Corbel" pitchFamily="34" charset="0"/>
            </a:endParaRPr>
          </a:p>
        </p:txBody>
      </p:sp>
      <p:pic>
        <p:nvPicPr>
          <p:cNvPr id="2050" name="Picture 2" descr="http://eupensando.blogspot.com/A_quem-escolhe-seu-caminho-e-voce-nao-a-droga_Ziral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420888"/>
            <a:ext cx="2708721" cy="3856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863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Bibliografia</a:t>
            </a:r>
            <a:endParaRPr lang="pt-P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PT" dirty="0" smtClean="0"/>
              <a:t>Documentos que a professor deu.</a:t>
            </a:r>
          </a:p>
          <a:p>
            <a:r>
              <a:rPr lang="pt-PT" dirty="0" smtClean="0">
                <a:hlinkClick r:id="rId2"/>
              </a:rPr>
              <a:t>http://www.eufic.org/article/pt/nutricao/alimentos-funcionais/artid/Cafeina-saude/</a:t>
            </a:r>
            <a:endParaRPr lang="pt-PT" dirty="0" smtClean="0"/>
          </a:p>
          <a:p>
            <a:r>
              <a:rPr lang="pt-PT" dirty="0" smtClean="0"/>
              <a:t>Google (imagens)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omportamento aditivo</a:t>
            </a:r>
            <a:r>
              <a:rPr lang="pt-PT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– O que é?</a:t>
            </a:r>
            <a:endParaRPr lang="pt-P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/>
            <a:r>
              <a:rPr lang="pt-PT" sz="2000" dirty="0" smtClean="0">
                <a:latin typeface="Corbel" pitchFamily="34" charset="0"/>
              </a:rPr>
              <a:t>Comportamento aditivo é qualquer atividade, substância, objeto ou comportamento que se tornou </a:t>
            </a:r>
            <a:r>
              <a:rPr lang="pt-PT" sz="2000" dirty="0" smtClean="0">
                <a:solidFill>
                  <a:schemeClr val="accent1"/>
                </a:solidFill>
                <a:latin typeface="Corbel" pitchFamily="34" charset="0"/>
              </a:rPr>
              <a:t>o foco principal da vida</a:t>
            </a:r>
            <a:r>
              <a:rPr lang="pt-PT" sz="2000" dirty="0" smtClean="0">
                <a:latin typeface="Corbel" pitchFamily="34" charset="0"/>
              </a:rPr>
              <a:t> de uma pessoa e que afasta ou exclui essa pessoa de outras atividades ou prejudica-a mental e socialmente.</a:t>
            </a:r>
            <a:endParaRPr lang="pt-PT" sz="2000" dirty="0">
              <a:latin typeface="Corbel" pitchFamily="34" charset="0"/>
            </a:endParaRPr>
          </a:p>
        </p:txBody>
      </p:sp>
      <p:pic>
        <p:nvPicPr>
          <p:cNvPr id="26626" name="Picture 2" descr="http://3.bp.blogspot.com/_oyZHOlNTlGU/SeKKmEhq4dI/AAAAAAAAAhs/JUPSjpQfBWA/s400/csl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645024"/>
            <a:ext cx="4608512" cy="2822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820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Toxicodepência</a:t>
            </a:r>
            <a:r>
              <a:rPr lang="pt-PT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– O que é?</a:t>
            </a:r>
            <a:endParaRPr lang="pt-P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/>
            <a:r>
              <a:rPr lang="pt-PT" sz="2000" dirty="0" smtClean="0">
                <a:latin typeface="Corbel" pitchFamily="34" charset="0"/>
              </a:rPr>
              <a:t>Toxicodepência define-se como uma dependência de um “tóxico” ou droga que provoca adicionalmente </a:t>
            </a:r>
            <a:r>
              <a:rPr lang="pt-PT" sz="2000" dirty="0" smtClean="0">
                <a:solidFill>
                  <a:schemeClr val="accent1"/>
                </a:solidFill>
                <a:latin typeface="Corbel" pitchFamily="34" charset="0"/>
              </a:rPr>
              <a:t>perturbações físicas e psicológicas no consumidor</a:t>
            </a:r>
            <a:r>
              <a:rPr lang="pt-PT" sz="2000" dirty="0" smtClean="0">
                <a:latin typeface="Corbel" pitchFamily="34" charset="0"/>
              </a:rPr>
              <a:t>.</a:t>
            </a:r>
            <a:endParaRPr lang="pt-PT" sz="2000" dirty="0">
              <a:latin typeface="Corbel" pitchFamily="34" charset="0"/>
            </a:endParaRPr>
          </a:p>
        </p:txBody>
      </p:sp>
      <p:pic>
        <p:nvPicPr>
          <p:cNvPr id="25602" name="Picture 2" descr="http://1.bp.blogspot.com/_u4oXUci_OaI/SGOl2ZSW9VI/AAAAAAAAAoU/IVqVNvC8T0k/s400/Toxicodepend%C3%AAnc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9267" y="2708920"/>
            <a:ext cx="4114741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270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Critérios para dependência de álcool e outras drogas (DSM IV)</a:t>
            </a:r>
            <a:endParaRPr lang="pt-P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 algn="just">
              <a:lnSpc>
                <a:spcPct val="90000"/>
              </a:lnSpc>
              <a:spcBef>
                <a:spcPct val="20000"/>
              </a:spcBef>
              <a:buClr>
                <a:srgbClr val="7030A0"/>
              </a:buClr>
              <a:buFont typeface="Arial" pitchFamily="34" charset="0"/>
              <a:buChar char="•"/>
              <a:defRPr/>
            </a:pPr>
            <a:r>
              <a:rPr lang="pt-BR" sz="2000" kern="0" dirty="0">
                <a:latin typeface="Corbel" pitchFamily="34" charset="0"/>
                <a:ea typeface="Verdana" pitchFamily="34" charset="0"/>
                <a:cs typeface="Verdana" pitchFamily="34" charset="0"/>
              </a:rPr>
              <a:t>Existe uma </a:t>
            </a:r>
            <a:r>
              <a:rPr lang="pt-BR" sz="2000" u="sng" kern="0" dirty="0">
                <a:solidFill>
                  <a:schemeClr val="accent1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situação de dependência</a:t>
            </a:r>
            <a:r>
              <a:rPr lang="pt-BR" sz="2000" kern="0" dirty="0">
                <a:solidFill>
                  <a:schemeClr val="accent1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2000" kern="0" dirty="0">
                <a:latin typeface="Corbel" pitchFamily="34" charset="0"/>
                <a:ea typeface="Verdana" pitchFamily="34" charset="0"/>
                <a:cs typeface="Verdana" pitchFamily="34" charset="0"/>
              </a:rPr>
              <a:t>quando se verifica um padrão de uso de determinada substância, que conduz a sofrimento clinicamente significativo e se manifesta em  </a:t>
            </a:r>
            <a:r>
              <a:rPr lang="pt-BR" sz="2000" kern="0" dirty="0">
                <a:solidFill>
                  <a:schemeClr val="accent1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três (ou mais) dos seguintes critérios</a:t>
            </a:r>
            <a:r>
              <a:rPr lang="pt-BR" sz="2000" kern="0" dirty="0">
                <a:latin typeface="Corbel" pitchFamily="34" charset="0"/>
                <a:ea typeface="Verdana" pitchFamily="34" charset="0"/>
                <a:cs typeface="Verdana" pitchFamily="34" charset="0"/>
              </a:rPr>
              <a:t>, ocorrendo a qualquer momento no mesmo período de </a:t>
            </a:r>
            <a:r>
              <a:rPr lang="pt-BR" sz="2000" u="sng" kern="0" dirty="0">
                <a:solidFill>
                  <a:schemeClr val="accent1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12 meses</a:t>
            </a:r>
            <a:r>
              <a:rPr lang="pt-BR" sz="2000" kern="0" dirty="0">
                <a:latin typeface="Corbel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marL="533400" indent="-533400" algn="just">
              <a:lnSpc>
                <a:spcPct val="90000"/>
              </a:lnSpc>
              <a:spcBef>
                <a:spcPct val="20000"/>
              </a:spcBef>
              <a:buClrTx/>
              <a:buFontTx/>
              <a:buAutoNum type="arabicPeriod"/>
              <a:defRPr/>
            </a:pPr>
            <a:r>
              <a:rPr lang="pt-BR" sz="2000" u="sng" kern="0" dirty="0">
                <a:solidFill>
                  <a:schemeClr val="accent6">
                    <a:lumMod val="75000"/>
                  </a:schemeClr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Tolerância, definida por: </a:t>
            </a:r>
          </a:p>
          <a:p>
            <a:pPr marL="533400" indent="-533400" algn="just">
              <a:lnSpc>
                <a:spcPct val="90000"/>
              </a:lnSpc>
              <a:spcBef>
                <a:spcPct val="20000"/>
              </a:spcBef>
              <a:buClrTx/>
              <a:buNone/>
              <a:defRPr/>
            </a:pPr>
            <a:r>
              <a:rPr lang="pt-BR" sz="2000" kern="0" dirty="0">
                <a:latin typeface="Corbel" pitchFamily="34" charset="0"/>
                <a:ea typeface="Verdana" pitchFamily="34" charset="0"/>
                <a:cs typeface="Verdana" pitchFamily="34" charset="0"/>
              </a:rPr>
              <a:t>a) uma </a:t>
            </a:r>
            <a:r>
              <a:rPr lang="pt-BR" sz="2000" kern="0" dirty="0">
                <a:solidFill>
                  <a:schemeClr val="accent1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necessidade de quantidades progressivamente maiores </a:t>
            </a:r>
            <a:r>
              <a:rPr lang="pt-BR" sz="2000" kern="0" dirty="0">
                <a:latin typeface="Corbel" pitchFamily="34" charset="0"/>
                <a:ea typeface="Verdana" pitchFamily="34" charset="0"/>
                <a:cs typeface="Verdana" pitchFamily="34" charset="0"/>
              </a:rPr>
              <a:t>da substância para adquirir  o efeito desejado; </a:t>
            </a:r>
          </a:p>
          <a:p>
            <a:pPr marL="533400" indent="-533400" algn="just">
              <a:lnSpc>
                <a:spcPct val="90000"/>
              </a:lnSpc>
              <a:spcBef>
                <a:spcPct val="20000"/>
              </a:spcBef>
              <a:buClrTx/>
              <a:buNone/>
              <a:defRPr/>
            </a:pPr>
            <a:r>
              <a:rPr lang="pt-BR" sz="2000" kern="0" dirty="0">
                <a:latin typeface="Corbel" pitchFamily="34" charset="0"/>
                <a:ea typeface="Verdana" pitchFamily="34" charset="0"/>
                <a:cs typeface="Verdana" pitchFamily="34" charset="0"/>
              </a:rPr>
              <a:t>b)  acentuada </a:t>
            </a:r>
            <a:r>
              <a:rPr lang="pt-BR" sz="2000" kern="0" dirty="0">
                <a:solidFill>
                  <a:schemeClr val="accent1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redução do efeito </a:t>
            </a:r>
            <a:r>
              <a:rPr lang="pt-BR" sz="2000" kern="0" dirty="0">
                <a:latin typeface="Corbel" pitchFamily="34" charset="0"/>
                <a:ea typeface="Verdana" pitchFamily="34" charset="0"/>
                <a:cs typeface="Verdana" pitchFamily="34" charset="0"/>
              </a:rPr>
              <a:t>com o uso continuado da mesma quantidade de substância.</a:t>
            </a:r>
          </a:p>
          <a:p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260587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solidFill>
                  <a:schemeClr val="accent6">
                    <a:lumMod val="75000"/>
                  </a:schemeClr>
                </a:solidFill>
              </a:rPr>
              <a:t>Critérios para dependência de álcool e outras drogas (DSM IV)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533400" indent="-533400" algn="just">
              <a:lnSpc>
                <a:spcPct val="90000"/>
              </a:lnSpc>
              <a:spcBef>
                <a:spcPct val="20000"/>
              </a:spcBef>
              <a:buClrTx/>
              <a:buNone/>
              <a:defRPr/>
            </a:pPr>
            <a:r>
              <a:rPr lang="pt-BR" sz="2000" u="sng" kern="0" dirty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2. Abstinência, manifestada por : </a:t>
            </a:r>
          </a:p>
          <a:p>
            <a:pPr marL="533400" indent="-533400" algn="just">
              <a:lnSpc>
                <a:spcPct val="90000"/>
              </a:lnSpc>
              <a:spcBef>
                <a:spcPct val="20000"/>
              </a:spcBef>
              <a:buClrTx/>
              <a:buNone/>
              <a:defRPr/>
            </a:pPr>
            <a:r>
              <a:rPr lang="pt-BR" sz="2000" kern="0" dirty="0">
                <a:latin typeface="Corbel" pitchFamily="34" charset="0"/>
              </a:rPr>
              <a:t>a) </a:t>
            </a:r>
            <a:r>
              <a:rPr lang="pt-BR" sz="2000" kern="0" dirty="0">
                <a:solidFill>
                  <a:schemeClr val="accent1"/>
                </a:solidFill>
                <a:latin typeface="Corbel" pitchFamily="34" charset="0"/>
              </a:rPr>
              <a:t>síndrome de abstinência </a:t>
            </a:r>
            <a:r>
              <a:rPr lang="pt-BR" sz="2000" kern="0" dirty="0">
                <a:latin typeface="Corbel" pitchFamily="34" charset="0"/>
              </a:rPr>
              <a:t>característica para cada substância;</a:t>
            </a:r>
          </a:p>
          <a:p>
            <a:pPr marL="533400" indent="-533400" algn="just">
              <a:lnSpc>
                <a:spcPct val="90000"/>
              </a:lnSpc>
              <a:spcBef>
                <a:spcPct val="20000"/>
              </a:spcBef>
              <a:buClrTx/>
              <a:buNone/>
              <a:defRPr/>
            </a:pPr>
            <a:r>
              <a:rPr lang="pt-BR" sz="2000" kern="0" dirty="0">
                <a:latin typeface="Corbel" pitchFamily="34" charset="0"/>
              </a:rPr>
              <a:t>b) a mesma substância (ou uma substância relacionada) é consumida para </a:t>
            </a:r>
            <a:r>
              <a:rPr lang="pt-BR" sz="2000" kern="0" dirty="0">
                <a:solidFill>
                  <a:schemeClr val="accent1"/>
                </a:solidFill>
                <a:latin typeface="Corbel" pitchFamily="34" charset="0"/>
              </a:rPr>
              <a:t>aliviar ou evitar sintomas de abstinência</a:t>
            </a:r>
            <a:r>
              <a:rPr lang="pt-BR" sz="2000" kern="0" dirty="0" smtClean="0">
                <a:latin typeface="Corbel" pitchFamily="34" charset="0"/>
              </a:rPr>
              <a:t>;</a:t>
            </a:r>
            <a:endParaRPr lang="pt-BR" sz="2000" kern="0" dirty="0">
              <a:latin typeface="Corbel" pitchFamily="34" charset="0"/>
            </a:endParaRPr>
          </a:p>
          <a:p>
            <a:pPr marL="533400" indent="-533400" algn="just">
              <a:lnSpc>
                <a:spcPct val="90000"/>
              </a:lnSpc>
              <a:spcBef>
                <a:spcPct val="20000"/>
              </a:spcBef>
              <a:buClrTx/>
              <a:buNone/>
              <a:defRPr/>
            </a:pPr>
            <a:r>
              <a:rPr lang="pt-BR" sz="2000" kern="0" dirty="0">
                <a:latin typeface="Corbel" pitchFamily="34" charset="0"/>
              </a:rPr>
              <a:t>3. A substância é frequentemente consumida em </a:t>
            </a:r>
            <a:r>
              <a:rPr lang="pt-BR" sz="2000" kern="0" dirty="0">
                <a:solidFill>
                  <a:schemeClr val="accent1"/>
                </a:solidFill>
                <a:latin typeface="Corbel" pitchFamily="34" charset="0"/>
              </a:rPr>
              <a:t>maiores quantidades ou por um período mais longo</a:t>
            </a:r>
            <a:r>
              <a:rPr lang="pt-BR" sz="2000" kern="0" dirty="0">
                <a:solidFill>
                  <a:srgbClr val="800080"/>
                </a:solidFill>
                <a:latin typeface="Corbel" pitchFamily="34" charset="0"/>
              </a:rPr>
              <a:t> </a:t>
            </a:r>
            <a:r>
              <a:rPr lang="pt-BR" sz="2000" kern="0" dirty="0">
                <a:latin typeface="Corbel" pitchFamily="34" charset="0"/>
              </a:rPr>
              <a:t>do que o pretendido;</a:t>
            </a:r>
          </a:p>
          <a:p>
            <a:pPr marL="533400" indent="-533400" algn="just">
              <a:lnSpc>
                <a:spcPct val="90000"/>
              </a:lnSpc>
              <a:spcBef>
                <a:spcPct val="20000"/>
              </a:spcBef>
              <a:buClrTx/>
              <a:buNone/>
              <a:defRPr/>
            </a:pPr>
            <a:r>
              <a:rPr lang="pt-BR" sz="2000" kern="0" dirty="0">
                <a:latin typeface="Corbel" pitchFamily="34" charset="0"/>
              </a:rPr>
              <a:t>4. Existe um desejo persistente ou </a:t>
            </a:r>
            <a:r>
              <a:rPr lang="pt-BR" sz="2000" kern="0" dirty="0">
                <a:solidFill>
                  <a:schemeClr val="accent1"/>
                </a:solidFill>
                <a:latin typeface="Corbel" pitchFamily="34" charset="0"/>
              </a:rPr>
              <a:t>esforços mal-sucedidos </a:t>
            </a:r>
            <a:r>
              <a:rPr lang="pt-BR" sz="2000" kern="0" dirty="0">
                <a:latin typeface="Corbel" pitchFamily="34" charset="0"/>
              </a:rPr>
              <a:t>no sentido de reduzir ou controlar o uso da substância;</a:t>
            </a:r>
          </a:p>
          <a:p>
            <a:endParaRPr lang="pt-PT" sz="2000" dirty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73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solidFill>
                  <a:schemeClr val="accent6">
                    <a:lumMod val="75000"/>
                  </a:schemeClr>
                </a:solidFill>
              </a:rPr>
              <a:t>Critérios para dependência de álcool e outras drogas (DSM IV)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>
              <a:buNone/>
            </a:pPr>
            <a:r>
              <a:rPr lang="pt-BR" sz="2000" dirty="0">
                <a:latin typeface="Corbel" pitchFamily="34" charset="0"/>
              </a:rPr>
              <a:t>5.</a:t>
            </a:r>
            <a:r>
              <a:rPr lang="pt-BR" sz="2000" dirty="0">
                <a:solidFill>
                  <a:srgbClr val="800080"/>
                </a:solidFill>
                <a:latin typeface="Corbel" pitchFamily="34" charset="0"/>
              </a:rPr>
              <a:t>  </a:t>
            </a:r>
            <a:r>
              <a:rPr lang="pt-BR" sz="2000" dirty="0">
                <a:solidFill>
                  <a:schemeClr val="accent1"/>
                </a:solidFill>
                <a:latin typeface="Corbel" pitchFamily="34" charset="0"/>
              </a:rPr>
              <a:t>Muito tempo é gasto </a:t>
            </a:r>
            <a:r>
              <a:rPr lang="pt-BR" sz="2000" dirty="0">
                <a:latin typeface="Corbel" pitchFamily="34" charset="0"/>
              </a:rPr>
              <a:t>em atividades necessárias para a obtenção da substância (por ex., consultas a múltiplos médicos ou fazer longas viagens de automóvel), na utilização da substância (por ex., fumar em grupo) ou na recuperação dos efeitos.</a:t>
            </a:r>
          </a:p>
          <a:p>
            <a:pPr algn="just">
              <a:buNone/>
            </a:pPr>
            <a:r>
              <a:rPr lang="pt-BR" sz="2000" dirty="0">
                <a:latin typeface="Corbel" pitchFamily="34" charset="0"/>
              </a:rPr>
              <a:t>6. Importantes </a:t>
            </a:r>
            <a:r>
              <a:rPr lang="pt-BR" sz="2000" dirty="0">
                <a:solidFill>
                  <a:schemeClr val="accent1"/>
                </a:solidFill>
                <a:latin typeface="Corbel" pitchFamily="34" charset="0"/>
              </a:rPr>
              <a:t>atividades sociais, ocupacionais ou recreativas são abandonadas ou reduzidas </a:t>
            </a:r>
            <a:r>
              <a:rPr lang="pt-BR" sz="2000" dirty="0">
                <a:latin typeface="Corbel" pitchFamily="34" charset="0"/>
              </a:rPr>
              <a:t>em virtude do uso da substância.</a:t>
            </a:r>
          </a:p>
          <a:p>
            <a:pPr algn="just">
              <a:buNone/>
            </a:pPr>
            <a:r>
              <a:rPr lang="pt-BR" sz="2000" dirty="0">
                <a:latin typeface="Corbel" pitchFamily="34" charset="0"/>
              </a:rPr>
              <a:t>7.  O </a:t>
            </a:r>
            <a:r>
              <a:rPr lang="pt-BR" sz="2000" dirty="0">
                <a:solidFill>
                  <a:schemeClr val="accent1"/>
                </a:solidFill>
                <a:latin typeface="Corbel" pitchFamily="34" charset="0"/>
              </a:rPr>
              <a:t>uso da substância continua</a:t>
            </a:r>
            <a:r>
              <a:rPr lang="pt-BR" sz="2000" dirty="0">
                <a:latin typeface="Corbel" pitchFamily="34" charset="0"/>
              </a:rPr>
              <a:t>, apesar da consciência de ter um problema físico ou psicológico persistente que tende a ser causado ou exacerbado pela substância. É a chamada </a:t>
            </a:r>
            <a:r>
              <a:rPr lang="pt-BR" sz="2000" u="sng" dirty="0">
                <a:latin typeface="Corbel" pitchFamily="34" charset="0"/>
              </a:rPr>
              <a:t>compulsão.</a:t>
            </a:r>
            <a:r>
              <a:rPr lang="pt-BR" sz="2000" dirty="0">
                <a:latin typeface="Corbel" pitchFamily="34" charset="0"/>
              </a:rPr>
              <a:t> 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266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/>
          <a:lstStyle/>
          <a:p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O Tabaco - Origem: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3"/>
          </p:nvPr>
        </p:nvSpPr>
        <p:spPr>
          <a:xfrm>
            <a:off x="395536" y="1556791"/>
            <a:ext cx="8229600" cy="504056"/>
          </a:xfrm>
        </p:spPr>
        <p:txBody>
          <a:bodyPr>
            <a:noAutofit/>
          </a:bodyPr>
          <a:lstStyle/>
          <a:p>
            <a:pPr algn="just"/>
            <a:endParaRPr lang="pt-PT" dirty="0" smtClean="0"/>
          </a:p>
          <a:p>
            <a:r>
              <a:rPr lang="pt-PT" sz="2000" dirty="0" smtClean="0">
                <a:latin typeface="Corbel" pitchFamily="34" charset="0"/>
              </a:rPr>
              <a:t>O </a:t>
            </a:r>
            <a:r>
              <a:rPr lang="pt-PT" sz="2000" dirty="0">
                <a:latin typeface="Corbel" pitchFamily="34" charset="0"/>
              </a:rPr>
              <a:t>tabaco foi encaminhado para a </a:t>
            </a:r>
            <a:r>
              <a:rPr lang="pt-PT" sz="2000" dirty="0" smtClean="0">
                <a:latin typeface="Corbel" pitchFamily="34" charset="0"/>
              </a:rPr>
              <a:t/>
            </a:r>
            <a:br>
              <a:rPr lang="pt-PT" sz="2000" dirty="0" smtClean="0">
                <a:latin typeface="Corbel" pitchFamily="34" charset="0"/>
              </a:rPr>
            </a:br>
            <a:r>
              <a:rPr lang="pt-PT" sz="2000" dirty="0" smtClean="0">
                <a:latin typeface="Corbel" pitchFamily="34" charset="0"/>
              </a:rPr>
              <a:t>Europa</a:t>
            </a:r>
            <a:r>
              <a:rPr lang="pt-PT" sz="2000" dirty="0">
                <a:latin typeface="Corbel" pitchFamily="34" charset="0"/>
              </a:rPr>
              <a:t>, onde se veio a tornar muito </a:t>
            </a:r>
            <a:r>
              <a:rPr lang="pt-PT" sz="2000" dirty="0" smtClean="0">
                <a:latin typeface="Corbel" pitchFamily="34" charset="0"/>
              </a:rPr>
              <a:t/>
            </a:r>
            <a:br>
              <a:rPr lang="pt-PT" sz="2000" dirty="0" smtClean="0">
                <a:latin typeface="Corbel" pitchFamily="34" charset="0"/>
              </a:rPr>
            </a:br>
            <a:r>
              <a:rPr lang="pt-PT" sz="2000" dirty="0" smtClean="0">
                <a:latin typeface="Corbel" pitchFamily="34" charset="0"/>
              </a:rPr>
              <a:t>popular</a:t>
            </a:r>
            <a:r>
              <a:rPr lang="pt-PT" sz="2000" dirty="0">
                <a:latin typeface="Corbel" pitchFamily="34" charset="0"/>
              </a:rPr>
              <a:t>, pelos espanhóis no início do </a:t>
            </a:r>
            <a:r>
              <a:rPr lang="pt-PT" sz="2000" dirty="0" smtClean="0">
                <a:latin typeface="Corbel" pitchFamily="34" charset="0"/>
              </a:rPr>
              <a:t/>
            </a:r>
            <a:br>
              <a:rPr lang="pt-PT" sz="2000" dirty="0" smtClean="0">
                <a:latin typeface="Corbel" pitchFamily="34" charset="0"/>
              </a:rPr>
            </a:br>
            <a:r>
              <a:rPr lang="pt-PT" sz="2000" dirty="0" smtClean="0">
                <a:latin typeface="Corbel" pitchFamily="34" charset="0"/>
              </a:rPr>
              <a:t>século </a:t>
            </a:r>
            <a:r>
              <a:rPr lang="pt-PT" sz="2000" dirty="0">
                <a:latin typeface="Corbel" pitchFamily="34" charset="0"/>
              </a:rPr>
              <a:t>XVI. Antes disso era apenas </a:t>
            </a:r>
            <a:r>
              <a:rPr lang="pt-PT" sz="2000" dirty="0" smtClean="0">
                <a:latin typeface="Corbel" pitchFamily="34" charset="0"/>
              </a:rPr>
              <a:t/>
            </a:r>
            <a:br>
              <a:rPr lang="pt-PT" sz="2000" dirty="0" smtClean="0">
                <a:latin typeface="Corbel" pitchFamily="34" charset="0"/>
              </a:rPr>
            </a:br>
            <a:r>
              <a:rPr lang="pt-PT" sz="2000" dirty="0" smtClean="0">
                <a:latin typeface="Corbel" pitchFamily="34" charset="0"/>
              </a:rPr>
              <a:t>encontrado </a:t>
            </a:r>
            <a:r>
              <a:rPr lang="pt-PT" sz="2000" dirty="0">
                <a:latin typeface="Corbel" pitchFamily="34" charset="0"/>
              </a:rPr>
              <a:t>na América. Era mascado, </a:t>
            </a:r>
            <a:r>
              <a:rPr lang="pt-PT" sz="2000" dirty="0" smtClean="0">
                <a:latin typeface="Corbel" pitchFamily="34" charset="0"/>
              </a:rPr>
              <a:t/>
            </a:r>
            <a:br>
              <a:rPr lang="pt-PT" sz="2000" dirty="0" smtClean="0">
                <a:latin typeface="Corbel" pitchFamily="34" charset="0"/>
              </a:rPr>
            </a:br>
            <a:r>
              <a:rPr lang="pt-PT" sz="2000" dirty="0" smtClean="0">
                <a:latin typeface="Corbel" pitchFamily="34" charset="0"/>
              </a:rPr>
              <a:t>ou </a:t>
            </a:r>
            <a:r>
              <a:rPr lang="pt-PT" sz="2000" dirty="0">
                <a:latin typeface="Corbel" pitchFamily="34" charset="0"/>
              </a:rPr>
              <a:t>então aspirado sob a forma de rapé.</a:t>
            </a:r>
          </a:p>
          <a:p>
            <a:pPr algn="r"/>
            <a:r>
              <a:rPr lang="pt-PT" sz="2000" dirty="0">
                <a:latin typeface="Corbel" pitchFamily="34" charset="0"/>
              </a:rPr>
              <a:t>Em 1561, Jean Nicot (de onde deriva o </a:t>
            </a:r>
            <a:r>
              <a:rPr lang="pt-PT" sz="2000" dirty="0" smtClean="0">
                <a:latin typeface="Corbel" pitchFamily="34" charset="0"/>
              </a:rPr>
              <a:t/>
            </a:r>
            <a:br>
              <a:rPr lang="pt-PT" sz="2000" dirty="0" smtClean="0">
                <a:latin typeface="Corbel" pitchFamily="34" charset="0"/>
              </a:rPr>
            </a:br>
            <a:r>
              <a:rPr lang="pt-PT" sz="2000" dirty="0" smtClean="0">
                <a:latin typeface="Corbel" pitchFamily="34" charset="0"/>
              </a:rPr>
              <a:t>nome </a:t>
            </a:r>
            <a:r>
              <a:rPr lang="pt-PT" sz="2000" dirty="0">
                <a:latin typeface="Corbel" pitchFamily="34" charset="0"/>
              </a:rPr>
              <a:t>da nicotina), embaixador francês em </a:t>
            </a:r>
            <a:r>
              <a:rPr lang="pt-PT" sz="2000" dirty="0" smtClean="0">
                <a:latin typeface="Corbel" pitchFamily="34" charset="0"/>
              </a:rPr>
              <a:t/>
            </a:r>
            <a:br>
              <a:rPr lang="pt-PT" sz="2000" dirty="0" smtClean="0">
                <a:latin typeface="Corbel" pitchFamily="34" charset="0"/>
              </a:rPr>
            </a:br>
            <a:r>
              <a:rPr lang="pt-PT" sz="2000" dirty="0" smtClean="0">
                <a:latin typeface="Corbel" pitchFamily="34" charset="0"/>
              </a:rPr>
              <a:t>Portugal</a:t>
            </a:r>
            <a:r>
              <a:rPr lang="pt-PT" sz="2000" dirty="0">
                <a:latin typeface="Corbel" pitchFamily="34" charset="0"/>
              </a:rPr>
              <a:t>, aspirava-o moído (rapé) e </a:t>
            </a:r>
            <a:r>
              <a:rPr lang="pt-PT" sz="2000" dirty="0" smtClean="0">
                <a:latin typeface="Corbel" pitchFamily="34" charset="0"/>
              </a:rPr>
              <a:t/>
            </a:r>
            <a:br>
              <a:rPr lang="pt-PT" sz="2000" dirty="0" smtClean="0">
                <a:latin typeface="Corbel" pitchFamily="34" charset="0"/>
              </a:rPr>
            </a:br>
            <a:r>
              <a:rPr lang="pt-PT" sz="2000" dirty="0" smtClean="0">
                <a:latin typeface="Corbel" pitchFamily="34" charset="0"/>
              </a:rPr>
              <a:t>percebeu </a:t>
            </a:r>
            <a:r>
              <a:rPr lang="pt-PT" sz="2000" dirty="0">
                <a:latin typeface="Corbel" pitchFamily="34" charset="0"/>
              </a:rPr>
              <a:t>que ele </a:t>
            </a:r>
            <a:r>
              <a:rPr lang="pt-PT" sz="2000" dirty="0" smtClean="0">
                <a:latin typeface="Corbel" pitchFamily="34" charset="0"/>
              </a:rPr>
              <a:t>aliviava as </a:t>
            </a:r>
            <a:r>
              <a:rPr lang="pt-PT" sz="2000" dirty="0">
                <a:latin typeface="Corbel" pitchFamily="34" charset="0"/>
              </a:rPr>
              <a:t>suas </a:t>
            </a:r>
            <a:r>
              <a:rPr lang="pt-PT" sz="2000" dirty="0" smtClean="0">
                <a:latin typeface="Corbel" pitchFamily="34" charset="0"/>
              </a:rPr>
              <a:t/>
            </a:r>
            <a:br>
              <a:rPr lang="pt-PT" sz="2000" dirty="0" smtClean="0">
                <a:latin typeface="Corbel" pitchFamily="34" charset="0"/>
              </a:rPr>
            </a:br>
            <a:r>
              <a:rPr lang="pt-PT" sz="2000" dirty="0" smtClean="0">
                <a:latin typeface="Corbel" pitchFamily="34" charset="0"/>
              </a:rPr>
              <a:t>enxaquecas</a:t>
            </a:r>
            <a:r>
              <a:rPr lang="pt-PT" sz="2000" dirty="0">
                <a:latin typeface="Corbel" pitchFamily="34" charset="0"/>
              </a:rPr>
              <a:t>.</a:t>
            </a:r>
          </a:p>
          <a:p>
            <a:endParaRPr lang="pt-PT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1506" name="Picture 2" descr="http://novo.portalcofen.gov.br/wp-content/uploads/2012/03/tabaco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221088"/>
            <a:ext cx="3256976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8" name="Picture 4" descr="http://uipi.com.br/wp-content/uploads/2012/10/tabac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268760"/>
            <a:ext cx="3333750" cy="2505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903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Escola 11º\psicopatologia\O tabaco, a cefeina e o processo de transferencia de drogas atraves da placenta\Captur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ângulo 1"/>
          <p:cNvSpPr/>
          <p:nvPr/>
        </p:nvSpPr>
        <p:spPr>
          <a:xfrm>
            <a:off x="2123728" y="764704"/>
            <a:ext cx="4752528" cy="6480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4717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te">
  <a:themeElements>
    <a:clrScheme name="Horizonte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e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328</TotalTime>
  <Words>1613</Words>
  <Application>Microsoft Office PowerPoint</Application>
  <PresentationFormat>Apresentação no Ecrã (4:3)</PresentationFormat>
  <Paragraphs>123</Paragraphs>
  <Slides>28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28</vt:i4>
      </vt:variant>
    </vt:vector>
  </HeadingPairs>
  <TitlesOfParts>
    <vt:vector size="29" baseType="lpstr">
      <vt:lpstr>Horizonte</vt:lpstr>
      <vt:lpstr>O tabaco, a cafeína e o processo de transferência de drogas através da placenta</vt:lpstr>
      <vt:lpstr>Conceito de Droga:</vt:lpstr>
      <vt:lpstr>Comportamento aditivo – O que é?</vt:lpstr>
      <vt:lpstr>Toxicodepência – O que é?</vt:lpstr>
      <vt:lpstr>Critérios para dependência de álcool e outras drogas (DSM IV)</vt:lpstr>
      <vt:lpstr>Critérios para dependência de álcool e outras drogas (DSM IV)</vt:lpstr>
      <vt:lpstr>Critérios para dependência de álcool e outras drogas (DSM IV)</vt:lpstr>
      <vt:lpstr>O Tabaco - Origem:</vt:lpstr>
      <vt:lpstr>Apresentação do PowerPoint</vt:lpstr>
      <vt:lpstr>De que é composto um cigarro </vt:lpstr>
      <vt:lpstr>Consequências do tabaco:</vt:lpstr>
      <vt:lpstr>Consequências do tabaco:</vt:lpstr>
      <vt:lpstr>Doenças associadas ao tabaco: </vt:lpstr>
      <vt:lpstr>Apresentação do PowerPoint</vt:lpstr>
      <vt:lpstr>Efeitos no feto, no recém-nascido e nas crianças</vt:lpstr>
      <vt:lpstr>Efeitos no feto, no recém-nascido e nas crianças</vt:lpstr>
      <vt:lpstr>Fumador passivo:</vt:lpstr>
      <vt:lpstr>A Cafeína – Origem e composição:</vt:lpstr>
      <vt:lpstr>A Cafeína – Origem e composição:</vt:lpstr>
      <vt:lpstr>Os efeitos do consumo moderado:</vt:lpstr>
      <vt:lpstr>Efeitos no feto, no recém-nascido e na criança:</vt:lpstr>
      <vt:lpstr>Efeitos no feto, no recém-nascido e na criança:</vt:lpstr>
      <vt:lpstr>Processos de transferência das drogas através da placenta </vt:lpstr>
      <vt:lpstr>Como diagnosticar o uso de drogas por parte da mãe:</vt:lpstr>
      <vt:lpstr>Como lidar com um recém-nascido exposto a drogas:</vt:lpstr>
      <vt:lpstr>Como lidar com um recém-nascido exposto a drogas:</vt:lpstr>
      <vt:lpstr>Conclusão:</vt:lpstr>
      <vt:lpstr>Bibliografia</vt:lpstr>
    </vt:vector>
  </TitlesOfParts>
  <Company>M. E. - GEPE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tabaco, a cafeína e o processo de transferência de drogas através da placenta</dc:title>
  <dc:creator>Aluno</dc:creator>
  <cp:lastModifiedBy>Utilizador</cp:lastModifiedBy>
  <cp:revision>42</cp:revision>
  <dcterms:created xsi:type="dcterms:W3CDTF">2012-11-07T09:48:37Z</dcterms:created>
  <dcterms:modified xsi:type="dcterms:W3CDTF">2012-12-12T09:38:13Z</dcterms:modified>
</cp:coreProperties>
</file>